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82" r:id="rId4"/>
    <p:sldId id="288" r:id="rId5"/>
    <p:sldId id="284" r:id="rId6"/>
    <p:sldId id="285" r:id="rId7"/>
    <p:sldId id="286" r:id="rId8"/>
    <p:sldId id="289" r:id="rId9"/>
    <p:sldId id="287" r:id="rId10"/>
    <p:sldId id="294" r:id="rId11"/>
    <p:sldId id="283" r:id="rId12"/>
    <p:sldId id="292" r:id="rId13"/>
    <p:sldId id="295" r:id="rId14"/>
    <p:sldId id="291" r:id="rId15"/>
    <p:sldId id="280" r:id="rId16"/>
    <p:sldId id="293" r:id="rId17"/>
    <p:sldId id="296"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66AD"/>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B68B6A-DFF1-46AD-AD6F-FC89A19CDC1C}" v="14" dt="2023-10-27T13:33:10.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4006" autoAdjust="0"/>
  </p:normalViewPr>
  <p:slideViewPr>
    <p:cSldViewPr snapToGrid="0">
      <p:cViewPr varScale="1">
        <p:scale>
          <a:sx n="89" d="100"/>
          <a:sy n="89" d="100"/>
        </p:scale>
        <p:origin x="201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DA9A-B4A6-4F8B-A8BF-46E20A481D93}" type="datetimeFigureOut">
              <a:rPr lang="en-GB" smtClean="0"/>
              <a:t>20/11/2023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03C34-98DD-4D53-927A-4252F05BFC28}" type="slidenum">
              <a:rPr lang="en-GB" smtClean="0"/>
              <a:t>‹#›</a:t>
            </a:fld>
            <a:endParaRPr lang="en-GB"/>
          </a:p>
        </p:txBody>
      </p:sp>
    </p:spTree>
    <p:extLst>
      <p:ext uri="{BB962C8B-B14F-4D97-AF65-F5344CB8AC3E}">
        <p14:creationId xmlns:p14="http://schemas.microsoft.com/office/powerpoint/2010/main" val="187992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rial" panose="020B0604020202020204" pitchFamily="34" charset="0"/>
                <a:ea typeface="Calibri" panose="020F0502020204030204" pitchFamily="34" charset="0"/>
                <a:cs typeface="Times New Roman" panose="02020603050405020304" pitchFamily="18" charset="0"/>
              </a:rPr>
              <a:t>Leader: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In the name of the Father, and of the Son, and of the Holy Spirit, Amen.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The four weeks of Advent are a time of preparation and of waiting – waiting for the return of Christ at the end of time; and waiting to celebrate once again the birth of Jesus in Bethlehem.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So, we gather to begin our time of waiting and preparation. Together we will share our story of God who - before time began – loved us, chose to come among us, and knew that we would gather here today. It is a story that ends in light but begins in darkness.</a:t>
            </a:r>
            <a:endParaRPr lang="en-US" dirty="0"/>
          </a:p>
          <a:p>
            <a:endParaRPr lang="en-US" dirty="0"/>
          </a:p>
          <a:p>
            <a:r>
              <a:rPr lang="en-US" i="1" dirty="0"/>
              <a:t>Photo credit: </a:t>
            </a:r>
            <a:r>
              <a:rPr lang="en-GB" i="1" dirty="0">
                <a:effectLst/>
              </a:rPr>
              <a:t>Hannah Caldwell, Candles in St Augustine Church Manila (2018)</a:t>
            </a:r>
          </a:p>
          <a:p>
            <a:endParaRPr lang="en-GB" dirty="0">
              <a:effectLst/>
            </a:endParaRPr>
          </a:p>
          <a:p>
            <a:endParaRPr lang="en-GB"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a:t>
            </a:fld>
            <a:endParaRPr lang="en-GB"/>
          </a:p>
        </p:txBody>
      </p:sp>
    </p:spTree>
    <p:extLst>
      <p:ext uri="{BB962C8B-B14F-4D97-AF65-F5344CB8AC3E}">
        <p14:creationId xmlns:p14="http://schemas.microsoft.com/office/powerpoint/2010/main" val="4020661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0" dirty="0">
                <a:effectLst/>
                <a:latin typeface="Arial" panose="020B0604020202020204" pitchFamily="34" charset="0"/>
                <a:ea typeface="Calibri" panose="020F0502020204030204" pitchFamily="34" charset="0"/>
                <a:cs typeface="Times New Roman" panose="02020603050405020304" pitchFamily="18" charset="0"/>
              </a:rPr>
              <a:t>Leader:</a:t>
            </a:r>
            <a:r>
              <a:rPr lang="en-GB" sz="1800" kern="0" dirty="0">
                <a:effectLst/>
                <a:latin typeface="Arial" panose="020B0604020202020204" pitchFamily="34" charset="0"/>
                <a:ea typeface="Calibri" panose="020F0502020204030204" pitchFamily="34" charset="0"/>
                <a:cs typeface="Times New Roman" panose="02020603050405020304" pitchFamily="18" charset="0"/>
              </a:rPr>
              <a:t> (As the third (pink) candle is lit) </a:t>
            </a:r>
            <a:r>
              <a:rPr lang="en-GB" sz="1800" b="1" kern="0" dirty="0">
                <a:effectLst/>
                <a:latin typeface="Arial" panose="020B0604020202020204" pitchFamily="34" charset="0"/>
                <a:ea typeface="Calibri" panose="020F0502020204030204" pitchFamily="34" charset="0"/>
                <a:cs typeface="Times New Roman" panose="02020603050405020304" pitchFamily="18" charset="0"/>
              </a:rPr>
              <a:t>Let us pray together.</a:t>
            </a:r>
          </a:p>
          <a:p>
            <a:pPr>
              <a:lnSpc>
                <a:spcPct val="107000"/>
              </a:lnSpc>
              <a:spcAft>
                <a:spcPts val="800"/>
              </a:spcAft>
            </a:pPr>
            <a:endParaRPr lang="en-GB" sz="1800" b="1" kern="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Arial" panose="020B0604020202020204" pitchFamily="34" charset="0"/>
                <a:ea typeface="Calibri" panose="020F0502020204030204" pitchFamily="34" charset="0"/>
                <a:cs typeface="Times New Roman" panose="02020603050405020304" pitchFamily="18" charset="0"/>
              </a:rPr>
              <a:t>All: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God of light,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Open our eyes to a new vision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Of a kingdom that centres around you.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Your radiant light breaking through the darkness.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Let your light touch all those who walk in darkness at this time. We pray for all those living in conflict and the injustice of poverty.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May they find comfort in your word and promises. </a:t>
            </a:r>
            <a:br>
              <a:rPr lang="en-GB" sz="1800" kern="100" dirty="0">
                <a:effectLst/>
                <a:latin typeface="Arial" panose="020B0604020202020204" pitchFamily="34" charset="0"/>
                <a:ea typeface="Calibri" panose="020F0502020204030204" pitchFamily="34" charset="0"/>
                <a:cs typeface="Times New Roman" panose="02020603050405020304" pitchFamily="18" charset="0"/>
              </a:rPr>
            </a:br>
            <a:r>
              <a:rPr lang="en-GB" sz="1800" kern="100" dirty="0">
                <a:effectLst/>
                <a:latin typeface="Arial" panose="020B0604020202020204" pitchFamily="34" charset="0"/>
                <a:ea typeface="Calibri" panose="020F0502020204030204" pitchFamily="34" charset="0"/>
                <a:cs typeface="Times New Roman" panose="02020603050405020304" pitchFamily="18" charset="0"/>
              </a:rPr>
              <a:t>May they find strength in your presence.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May they find direction through your word.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As we wait expectantly for you, O Lord, please heal the divisions of this world as we seek true and lasting peace.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We name the countries who are experiencing war and conflict.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We hold before you all who cry out for peace.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rPr>
              <a:t>Amen.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Grant Whitty, </a:t>
            </a:r>
            <a:r>
              <a:rPr lang="en-US" i="1" dirty="0" err="1">
                <a:solidFill>
                  <a:schemeClr val="bg1"/>
                </a:solidFill>
                <a:effectLst/>
                <a:latin typeface="+mj-lt"/>
              </a:rPr>
              <a:t>Unsplash</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10</a:t>
            </a:fld>
            <a:endParaRPr lang="en-GB"/>
          </a:p>
        </p:txBody>
      </p:sp>
    </p:spTree>
    <p:extLst>
      <p:ext uri="{BB962C8B-B14F-4D97-AF65-F5344CB8AC3E}">
        <p14:creationId xmlns:p14="http://schemas.microsoft.com/office/powerpoint/2010/main" val="89579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chemeClr val="bg1"/>
                </a:solidFill>
                <a:effectLst/>
                <a:latin typeface="+mj-lt"/>
              </a:rPr>
              <a:t>Scripture Reading: Isaiah 61: 1-2a</a:t>
            </a:r>
          </a:p>
          <a:p>
            <a:r>
              <a:rPr lang="en-US" sz="1800" kern="1200" baseline="30000" dirty="0">
                <a:effectLst/>
                <a:latin typeface="Helvetica Neue"/>
                <a:ea typeface="Times New Roman" panose="02020603050405020304" pitchFamily="18" charset="0"/>
                <a:cs typeface="Times New Roman" panose="02020603050405020304" pitchFamily="18" charset="0"/>
              </a:rPr>
              <a:t>1</a:t>
            </a:r>
            <a:r>
              <a:rPr lang="en-US" sz="1800" kern="1200" dirty="0">
                <a:effectLst/>
                <a:latin typeface="Helvetica Neue"/>
                <a:ea typeface="Times New Roman" panose="02020603050405020304" pitchFamily="18" charset="0"/>
                <a:cs typeface="Times New Roman" panose="02020603050405020304" pitchFamily="18" charset="0"/>
              </a:rPr>
              <a:t> The spirit of The Lord is on me for The Lord has anointed me. He has sent me to bring the news to the afflicted, to soothe the broken-hearted,</a:t>
            </a:r>
            <a:endParaRPr lang="en-GB" sz="1800" dirty="0">
              <a:effectLst/>
              <a:latin typeface="Times New Roman" panose="02020603050405020304" pitchFamily="18" charset="0"/>
              <a:ea typeface="Times New Roman" panose="02020603050405020304" pitchFamily="18" charset="0"/>
            </a:endParaRPr>
          </a:p>
          <a:p>
            <a:r>
              <a:rPr lang="en-US" sz="1800" kern="1200" baseline="30000" dirty="0">
                <a:effectLst/>
                <a:latin typeface="Helvetica Neue"/>
                <a:ea typeface="Times New Roman" panose="02020603050405020304" pitchFamily="18" charset="0"/>
                <a:cs typeface="Times New Roman" panose="02020603050405020304" pitchFamily="18" charset="0"/>
              </a:rPr>
              <a:t>2</a:t>
            </a:r>
            <a:r>
              <a:rPr lang="en-US" sz="1800" kern="1200" dirty="0">
                <a:effectLst/>
                <a:latin typeface="Helvetica Neue"/>
                <a:ea typeface="Times New Roman" panose="02020603050405020304" pitchFamily="18" charset="0"/>
                <a:cs typeface="Times New Roman" panose="02020603050405020304" pitchFamily="18" charset="0"/>
              </a:rPr>
              <a:t> to proclaim liberty to captives, release to those in prison, to proclaim a year of </a:t>
            </a:r>
            <a:r>
              <a:rPr lang="en-US" sz="1800" kern="1200" dirty="0" err="1">
                <a:effectLst/>
                <a:latin typeface="Helvetica Neue"/>
                <a:ea typeface="Times New Roman" panose="02020603050405020304" pitchFamily="18" charset="0"/>
                <a:cs typeface="Times New Roman" panose="02020603050405020304" pitchFamily="18" charset="0"/>
              </a:rPr>
              <a:t>favour</a:t>
            </a:r>
            <a:r>
              <a:rPr lang="en-US" sz="1800" kern="1200" dirty="0">
                <a:effectLst/>
                <a:latin typeface="Helvetica Neue"/>
                <a:ea typeface="Times New Roman" panose="02020603050405020304" pitchFamily="18" charset="0"/>
                <a:cs typeface="Times New Roman" panose="02020603050405020304" pitchFamily="18" charset="0"/>
              </a:rPr>
              <a:t> from The Lord. </a:t>
            </a: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Aaron Bird,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11</a:t>
            </a:fld>
            <a:endParaRPr lang="en-GB"/>
          </a:p>
        </p:txBody>
      </p:sp>
    </p:spTree>
    <p:extLst>
      <p:ext uri="{BB962C8B-B14F-4D97-AF65-F5344CB8AC3E}">
        <p14:creationId xmlns:p14="http://schemas.microsoft.com/office/powerpoint/2010/main" val="407102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chemeClr val="bg1"/>
                </a:solidFill>
              </a:rPr>
              <a:t>Leader: This dove has been drawn with an outline representing barbed wire. This is a reminder to pray for peace where there is division. Write the names of countries or communities which need God’s peace. You can keep them in your pocket as a reminder to pray throughout the day.</a:t>
            </a:r>
            <a:endParaRPr lang="en-GB" b="1" i="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12</a:t>
            </a:fld>
            <a:endParaRPr lang="en-GB"/>
          </a:p>
        </p:txBody>
      </p:sp>
    </p:spTree>
    <p:extLst>
      <p:ext uri="{BB962C8B-B14F-4D97-AF65-F5344CB8AC3E}">
        <p14:creationId xmlns:p14="http://schemas.microsoft.com/office/powerpoint/2010/main" val="171916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Leader: </a:t>
            </a:r>
            <a:r>
              <a:rPr lang="en-GB" sz="1800" b="1" kern="1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We are called to be prophetic voices bringing light to others. If we listen carefully enough we can hear the whisper of God in the lives of others. It gives us hope that God is at work bringing light to all situations. Let’s hear about how God is using </a:t>
            </a:r>
            <a:r>
              <a:rPr lang="en-GB" sz="1800" b="1" kern="100" dirty="0" err="1">
                <a:solidFill>
                  <a:srgbClr val="7030A0"/>
                </a:solidFill>
                <a:effectLst/>
                <a:latin typeface="Arial" panose="020B0604020202020204" pitchFamily="34" charset="0"/>
                <a:ea typeface="Calibri" panose="020F0502020204030204" pitchFamily="34" charset="0"/>
                <a:cs typeface="Times New Roman" panose="02020603050405020304" pitchFamily="18" charset="0"/>
              </a:rPr>
              <a:t>Isacko</a:t>
            </a:r>
            <a:r>
              <a:rPr lang="en-GB" sz="1800" b="1" kern="1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to help the community he grew up in.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13</a:t>
            </a:fld>
            <a:endParaRPr lang="en-GB"/>
          </a:p>
        </p:txBody>
      </p:sp>
    </p:spTree>
    <p:extLst>
      <p:ext uri="{BB962C8B-B14F-4D97-AF65-F5344CB8AC3E}">
        <p14:creationId xmlns:p14="http://schemas.microsoft.com/office/powerpoint/2010/main" val="3978482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u="none" kern="0" dirty="0">
                <a:effectLst/>
                <a:latin typeface="Arial" panose="020B0604020202020204" pitchFamily="34" charset="0"/>
                <a:ea typeface="Calibri" panose="020F0502020204030204" pitchFamily="34" charset="0"/>
                <a:cs typeface="Times New Roman" panose="02020603050405020304" pitchFamily="18" charset="0"/>
              </a:rPr>
              <a:t>Leader:</a:t>
            </a:r>
            <a:r>
              <a:rPr lang="en-GB" sz="1200" u="none" kern="0" dirty="0">
                <a:effectLst/>
                <a:latin typeface="Arial" panose="020B0604020202020204" pitchFamily="34" charset="0"/>
                <a:ea typeface="Calibri" panose="020F0502020204030204" pitchFamily="34" charset="0"/>
                <a:cs typeface="Times New Roman" panose="02020603050405020304" pitchFamily="18" charset="0"/>
              </a:rPr>
              <a:t> (As the first purple candle is lit) </a:t>
            </a:r>
            <a:r>
              <a:rPr lang="en-GB" sz="1200" b="1" u="none" kern="0" dirty="0">
                <a:effectLst/>
                <a:latin typeface="Arial" panose="020B0604020202020204" pitchFamily="34" charset="0"/>
                <a:ea typeface="Calibri" panose="020F0502020204030204" pitchFamily="34" charset="0"/>
                <a:cs typeface="Times New Roman" panose="02020603050405020304" pitchFamily="18" charset="0"/>
              </a:rPr>
              <a:t>Let us pray together:</a:t>
            </a:r>
            <a:endParaRPr lang="en-GB" sz="1200" b="1" u="none"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u="none" kern="0" dirty="0">
                <a:effectLst/>
                <a:latin typeface="Arial" panose="020B0604020202020204" pitchFamily="34" charset="0"/>
                <a:ea typeface="Calibri" panose="020F0502020204030204" pitchFamily="34" charset="0"/>
                <a:cs typeface="Times New Roman" panose="02020603050405020304" pitchFamily="18" charset="0"/>
              </a:rPr>
              <a:t>All:</a:t>
            </a:r>
            <a:endParaRPr lang="en-GB" sz="1200" u="none"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u="none" dirty="0">
                <a:solidFill>
                  <a:schemeClr val="bg1"/>
                </a:solidFill>
                <a:effectLst/>
                <a:latin typeface="+mj-lt"/>
              </a:rPr>
              <a:t>God of love and mercy,</a:t>
            </a:r>
          </a:p>
          <a:p>
            <a:pPr algn="l"/>
            <a:r>
              <a:rPr lang="en-US" u="none" dirty="0">
                <a:solidFill>
                  <a:schemeClr val="bg1"/>
                </a:solidFill>
                <a:latin typeface="+mj-lt"/>
              </a:rPr>
              <a:t>You sent your son to be Emmanuel, God with us,  and restored our relationship with you.   </a:t>
            </a:r>
          </a:p>
          <a:p>
            <a:pPr algn="l"/>
            <a:br>
              <a:rPr lang="en-US" dirty="0">
                <a:solidFill>
                  <a:schemeClr val="bg1"/>
                </a:solidFill>
                <a:effectLst/>
                <a:latin typeface="+mj-lt"/>
              </a:rPr>
            </a:br>
            <a:r>
              <a:rPr lang="en-US" dirty="0">
                <a:solidFill>
                  <a:schemeClr val="bg1"/>
                </a:solidFill>
                <a:effectLst/>
                <a:latin typeface="+mj-lt"/>
              </a:rPr>
              <a:t>Merciful Lord, we pray for </a:t>
            </a:r>
            <a:r>
              <a:rPr lang="en-GB" dirty="0">
                <a:solidFill>
                  <a:schemeClr val="bg1"/>
                </a:solidFill>
                <a:effectLst/>
                <a:latin typeface="+mj-lt"/>
              </a:rPr>
              <a:t>the natural world; </a:t>
            </a:r>
            <a:r>
              <a:rPr lang="en-GB" dirty="0">
                <a:solidFill>
                  <a:schemeClr val="bg1"/>
                </a:solidFill>
                <a:latin typeface="+mj-lt"/>
              </a:rPr>
              <a:t>the areas</a:t>
            </a:r>
            <a:r>
              <a:rPr lang="en-GB" dirty="0">
                <a:solidFill>
                  <a:schemeClr val="bg1"/>
                </a:solidFill>
                <a:effectLst/>
                <a:latin typeface="+mj-lt"/>
              </a:rPr>
              <a:t> that </a:t>
            </a:r>
            <a:r>
              <a:rPr lang="en-GB" dirty="0">
                <a:solidFill>
                  <a:schemeClr val="bg1"/>
                </a:solidFill>
                <a:latin typeface="+mj-lt"/>
              </a:rPr>
              <a:t>are</a:t>
            </a:r>
            <a:r>
              <a:rPr lang="en-GB" dirty="0">
                <a:solidFill>
                  <a:schemeClr val="bg1"/>
                </a:solidFill>
                <a:effectLst/>
                <a:latin typeface="+mj-lt"/>
              </a:rPr>
              <a:t> </a:t>
            </a:r>
            <a:r>
              <a:rPr lang="en-GB" dirty="0">
                <a:solidFill>
                  <a:schemeClr val="bg1"/>
                </a:solidFill>
                <a:latin typeface="+mj-lt"/>
              </a:rPr>
              <a:t>suffering because of our modern lifestyles. We cry out for our common home. May our lives convey the need to stand in solidarity with the whole of creation. </a:t>
            </a:r>
          </a:p>
          <a:p>
            <a:pPr algn="l"/>
            <a:endParaRPr lang="en-GB" dirty="0">
              <a:solidFill>
                <a:schemeClr val="bg1"/>
              </a:solidFill>
              <a:effectLst/>
              <a:latin typeface="+mj-lt"/>
            </a:endParaRPr>
          </a:p>
          <a:p>
            <a:pPr algn="l"/>
            <a:r>
              <a:rPr lang="en-GB" dirty="0">
                <a:solidFill>
                  <a:schemeClr val="bg1"/>
                </a:solidFill>
                <a:effectLst/>
                <a:latin typeface="+mj-lt"/>
              </a:rPr>
              <a:t>We </a:t>
            </a:r>
            <a:r>
              <a:rPr lang="en-GB" dirty="0">
                <a:solidFill>
                  <a:schemeClr val="bg1"/>
                </a:solidFill>
                <a:latin typeface="+mj-lt"/>
              </a:rPr>
              <a:t>long for a day when all of creation will be restored. We wait expectantly for you O Lord. </a:t>
            </a:r>
          </a:p>
          <a:p>
            <a:pPr algn="l"/>
            <a:endParaRPr lang="en-GB" dirty="0">
              <a:solidFill>
                <a:schemeClr val="bg1"/>
              </a:solidFill>
              <a:latin typeface="+mj-lt"/>
            </a:endParaRPr>
          </a:p>
          <a:p>
            <a:pPr algn="l"/>
            <a:endParaRPr lang="en-GB" dirty="0">
              <a:solidFill>
                <a:schemeClr val="bg1"/>
              </a:solidFill>
              <a:latin typeface="+mj-lt"/>
            </a:endParaRPr>
          </a:p>
          <a:p>
            <a:pPr algn="l"/>
            <a:r>
              <a:rPr lang="en-GB" dirty="0">
                <a:solidFill>
                  <a:schemeClr val="bg1"/>
                </a:solidFill>
                <a:latin typeface="+mj-lt"/>
              </a:rPr>
              <a:t>In your mercy, hear our prayer.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14</a:t>
            </a:fld>
            <a:endParaRPr lang="en-GB"/>
          </a:p>
        </p:txBody>
      </p:sp>
    </p:spTree>
    <p:extLst>
      <p:ext uri="{BB962C8B-B14F-4D97-AF65-F5344CB8AC3E}">
        <p14:creationId xmlns:p14="http://schemas.microsoft.com/office/powerpoint/2010/main" val="301046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Arial" panose="020B0604020202020204" pitchFamily="34" charset="0"/>
                <a:cs typeface="Arial" panose="020B0604020202020204" pitchFamily="34" charset="0"/>
              </a:rPr>
              <a:t>Scripture Reading: Rom 16:25-27</a:t>
            </a:r>
            <a:endParaRPr lang="en-GB" sz="1800" b="1" baseline="30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aseline="30000" dirty="0">
              <a:solidFill>
                <a:srgbClr val="333333"/>
              </a:solidFill>
              <a:effectLst/>
              <a:latin typeface="Helvetica Neue"/>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aseline="30000" dirty="0">
                <a:solidFill>
                  <a:srgbClr val="333333"/>
                </a:solidFill>
                <a:effectLst/>
                <a:latin typeface="Helvetica Neue"/>
                <a:ea typeface="Times New Roman" panose="02020603050405020304" pitchFamily="18" charset="0"/>
              </a:rPr>
              <a:t>25</a:t>
            </a:r>
            <a:r>
              <a:rPr lang="en-GB" sz="1800" dirty="0">
                <a:solidFill>
                  <a:srgbClr val="333333"/>
                </a:solidFill>
                <a:effectLst/>
                <a:latin typeface="Helvetica Neue"/>
                <a:ea typeface="Times New Roman" panose="02020603050405020304" pitchFamily="18" charset="0"/>
              </a:rPr>
              <a:t> And now to him who can make you strong in accordance with the gospel that I preach and the proclamation of Jesus Christ, in accordance with that mystery which for endless ages was kept secret </a:t>
            </a:r>
            <a:r>
              <a:rPr lang="en-GB" sz="1800" baseline="30000" dirty="0">
                <a:solidFill>
                  <a:srgbClr val="333333"/>
                </a:solidFill>
                <a:effectLst/>
                <a:latin typeface="Helvetica Neue"/>
                <a:ea typeface="Times New Roman" panose="02020603050405020304" pitchFamily="18" charset="0"/>
              </a:rPr>
              <a:t>26</a:t>
            </a:r>
            <a:r>
              <a:rPr lang="en-GB" sz="1800" dirty="0">
                <a:solidFill>
                  <a:srgbClr val="333333"/>
                </a:solidFill>
                <a:effectLst/>
                <a:latin typeface="Helvetica Neue"/>
                <a:ea typeface="Times New Roman" panose="02020603050405020304" pitchFamily="18" charset="0"/>
              </a:rPr>
              <a:t> but now (as the prophets wrote) is revealed, as the eternal God commanded, to be made known to all the nations, so that they obey in faith: </a:t>
            </a:r>
            <a:r>
              <a:rPr lang="en-GB" sz="1800" baseline="30000" dirty="0">
                <a:solidFill>
                  <a:srgbClr val="333333"/>
                </a:solidFill>
                <a:effectLst/>
                <a:latin typeface="Helvetica Neue"/>
                <a:ea typeface="Times New Roman" panose="02020603050405020304" pitchFamily="18" charset="0"/>
              </a:rPr>
              <a:t>27</a:t>
            </a:r>
            <a:r>
              <a:rPr lang="en-GB" sz="1800" dirty="0">
                <a:solidFill>
                  <a:srgbClr val="333333"/>
                </a:solidFill>
                <a:effectLst/>
                <a:latin typeface="Helvetica Neue"/>
                <a:ea typeface="Times New Roman" panose="02020603050405020304" pitchFamily="18" charset="0"/>
              </a:rPr>
              <a:t> to him, the only wise God, give glory through Jesus Christ for ever and ever. Amen.</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Aaron Bird,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15</a:t>
            </a:fld>
            <a:endParaRPr lang="en-GB"/>
          </a:p>
        </p:txBody>
      </p:sp>
    </p:spTree>
    <p:extLst>
      <p:ext uri="{BB962C8B-B14F-4D97-AF65-F5344CB8AC3E}">
        <p14:creationId xmlns:p14="http://schemas.microsoft.com/office/powerpoint/2010/main" val="30694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Leader: The Pope recently wrote Laudate Deum to remind us all of our obligations to care for our common home. We’ll now have a time of reflection using this prayer based on Laudate Deum. </a:t>
            </a:r>
          </a:p>
          <a:p>
            <a:endParaRPr lang="en-US" dirty="0"/>
          </a:p>
          <a:p>
            <a:r>
              <a:rPr lang="en-US" dirty="0"/>
              <a:t>Music credit: The Beat of Nature, Music by </a:t>
            </a:r>
            <a:r>
              <a:rPr lang="en-US" dirty="0" err="1"/>
              <a:t>Olexy</a:t>
            </a:r>
            <a:r>
              <a:rPr lang="en-US" dirty="0"/>
              <a:t> from </a:t>
            </a:r>
            <a:r>
              <a:rPr lang="en-US" dirty="0" err="1"/>
              <a:t>Pixabay</a:t>
            </a:r>
            <a:endParaRPr lang="en-US" dirty="0"/>
          </a:p>
          <a:p>
            <a:r>
              <a:rPr lang="en-US" dirty="0"/>
              <a:t>Prayer credit: Catherine Gorman, CAFOD</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16</a:t>
            </a:fld>
            <a:endParaRPr lang="en-GB"/>
          </a:p>
        </p:txBody>
      </p:sp>
    </p:spTree>
    <p:extLst>
      <p:ext uri="{BB962C8B-B14F-4D97-AF65-F5344CB8AC3E}">
        <p14:creationId xmlns:p14="http://schemas.microsoft.com/office/powerpoint/2010/main" val="22263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bg1"/>
                </a:solidFill>
              </a:rPr>
              <a:t>Leader: Let us say together our closing prayer. </a:t>
            </a:r>
          </a:p>
          <a:p>
            <a:pPr algn="l"/>
            <a:r>
              <a:rPr lang="en-US" sz="1200" dirty="0">
                <a:solidFill>
                  <a:schemeClr val="bg1"/>
                </a:solidFill>
              </a:rPr>
              <a:t>All: God of light</a:t>
            </a:r>
          </a:p>
          <a:p>
            <a:pPr algn="l"/>
            <a:r>
              <a:rPr lang="en-US" sz="1200" dirty="0">
                <a:solidFill>
                  <a:schemeClr val="bg1"/>
                </a:solidFill>
              </a:rPr>
              <a:t>God of hope</a:t>
            </a:r>
          </a:p>
          <a:p>
            <a:pPr algn="l"/>
            <a:r>
              <a:rPr lang="en-US" sz="1200" dirty="0">
                <a:solidFill>
                  <a:schemeClr val="bg1"/>
                </a:solidFill>
              </a:rPr>
              <a:t>God of peace</a:t>
            </a:r>
          </a:p>
          <a:p>
            <a:pPr algn="l"/>
            <a:r>
              <a:rPr lang="en-US" sz="1200" dirty="0">
                <a:solidFill>
                  <a:schemeClr val="bg1"/>
                </a:solidFill>
              </a:rPr>
              <a:t>God of mercy</a:t>
            </a:r>
          </a:p>
          <a:p>
            <a:pPr algn="l"/>
            <a:endParaRPr lang="en-US" sz="1200" dirty="0">
              <a:solidFill>
                <a:schemeClr val="bg1"/>
              </a:solidFill>
            </a:endParaRPr>
          </a:p>
          <a:p>
            <a:pPr algn="l"/>
            <a:r>
              <a:rPr lang="en-US" sz="1200" dirty="0">
                <a:solidFill>
                  <a:schemeClr val="bg1"/>
                </a:solidFill>
              </a:rPr>
              <a:t>Hear our prayer</a:t>
            </a:r>
          </a:p>
          <a:p>
            <a:pPr algn="l"/>
            <a:endParaRPr lang="en-US" sz="1200" dirty="0">
              <a:solidFill>
                <a:schemeClr val="bg1"/>
              </a:solidFill>
            </a:endParaRPr>
          </a:p>
          <a:p>
            <a:pPr algn="l">
              <a:lnSpc>
                <a:spcPts val="4500"/>
              </a:lnSpc>
            </a:pPr>
            <a:r>
              <a:rPr lang="en-US" sz="1200" b="1" baseline="0" dirty="0">
                <a:solidFill>
                  <a:schemeClr val="bg1"/>
                </a:solidFill>
                <a:latin typeface="Arial" panose="020B0604020202020204" pitchFamily="34" charset="0"/>
                <a:cs typeface="Arial" panose="020B0604020202020204" pitchFamily="34" charset="0"/>
              </a:rPr>
              <a:t>Leader: </a:t>
            </a:r>
            <a:r>
              <a:rPr lang="en-US" sz="1200" baseline="0" dirty="0">
                <a:solidFill>
                  <a:schemeClr val="bg1"/>
                </a:solidFill>
                <a:latin typeface="Arial" panose="020B0604020202020204" pitchFamily="34" charset="0"/>
                <a:cs typeface="Arial" panose="020B0604020202020204" pitchFamily="34" charset="0"/>
              </a:rPr>
              <a:t>We go out, taking with us the light of the world. </a:t>
            </a:r>
          </a:p>
          <a:p>
            <a:pPr algn="l">
              <a:lnSpc>
                <a:spcPts val="4500"/>
              </a:lnSpc>
            </a:pPr>
            <a:r>
              <a:rPr lang="en-GB" sz="1200" b="1" baseline="0" dirty="0">
                <a:solidFill>
                  <a:schemeClr val="bg1"/>
                </a:solidFill>
                <a:latin typeface="Arial" panose="020B0604020202020204" pitchFamily="34" charset="0"/>
                <a:cs typeface="Arial" panose="020B0604020202020204" pitchFamily="34" charset="0"/>
              </a:rPr>
              <a:t>All: </a:t>
            </a:r>
            <a:r>
              <a:rPr lang="en-GB" sz="1200" baseline="0" dirty="0">
                <a:solidFill>
                  <a:schemeClr val="bg1"/>
                </a:solidFill>
                <a:latin typeface="Arial" panose="020B0604020202020204" pitchFamily="34" charset="0"/>
                <a:cs typeface="Arial" panose="020B0604020202020204" pitchFamily="34" charset="0"/>
              </a:rPr>
              <a:t>In the name of the Father, and of the Son, and of the Holy Spirit. Amen</a:t>
            </a:r>
            <a:endParaRPr lang="en-GB" sz="12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17</a:t>
            </a:fld>
            <a:endParaRPr lang="en-GB"/>
          </a:p>
        </p:txBody>
      </p:sp>
    </p:spTree>
    <p:extLst>
      <p:ext uri="{BB962C8B-B14F-4D97-AF65-F5344CB8AC3E}">
        <p14:creationId xmlns:p14="http://schemas.microsoft.com/office/powerpoint/2010/main" val="289486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Prayer credit: Roman Missal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CAFOD</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2</a:t>
            </a:fld>
            <a:endParaRPr lang="en-GB"/>
          </a:p>
        </p:txBody>
      </p:sp>
    </p:spTree>
    <p:extLst>
      <p:ext uri="{BB962C8B-B14F-4D97-AF65-F5344CB8AC3E}">
        <p14:creationId xmlns:p14="http://schemas.microsoft.com/office/powerpoint/2010/main" val="43981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Leader:</a:t>
            </a:r>
            <a:r>
              <a:rPr lang="en-GB" sz="1200" kern="0" dirty="0">
                <a:effectLst/>
                <a:latin typeface="Arial" panose="020B0604020202020204" pitchFamily="34" charset="0"/>
                <a:ea typeface="Calibri" panose="020F0502020204030204" pitchFamily="34" charset="0"/>
                <a:cs typeface="Times New Roman" panose="02020603050405020304" pitchFamily="18" charset="0"/>
              </a:rPr>
              <a:t> (As the first purple candle is lit)</a:t>
            </a:r>
            <a:r>
              <a:rPr lang="en-GB" sz="1800" b="1" kern="0" dirty="0">
                <a:solidFill>
                  <a:srgbClr val="7030A0"/>
                </a:solidFill>
                <a:effectLst/>
                <a:latin typeface="Arial" panose="020B0604020202020204" pitchFamily="34" charset="0"/>
                <a:ea typeface="Calibri" panose="020F0502020204030204" pitchFamily="34" charset="0"/>
              </a:rPr>
              <a:t> As we light the first purple candle we are reminded that Advent is a journey from darkness to light and brings with it the reminder that even in the darkness of injustice, conflict and poverty there is always hope. Let us pray together:</a:t>
            </a:r>
            <a:endParaRPr lang="en-GB" sz="1200" kern="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kern="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All:</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God of hope,</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look to you for our identity, our purpose and our fulfilment. We root ourselves in your love so we can reflect you in all that we do and say. </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pray for our friends, families and brothers and sisters across the world. May our words bring hope to desperate or uncertain situations. We might not always know the outcome but we faithfully bring it before you in prayer. </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surrender it to you, O God of hope. This Advent time we pray, ‘Come, Lord Jesus’.</a:t>
            </a:r>
          </a:p>
          <a:p>
            <a:r>
              <a:rPr lang="en-GB" dirty="0">
                <a:solidFill>
                  <a:schemeClr val="bg1"/>
                </a:solidFill>
                <a:effectLst/>
                <a:latin typeface="+mj-lt"/>
                <a:ea typeface="Calibri" panose="020F0502020204030204" pitchFamily="34" charset="0"/>
              </a:rPr>
              <a:t>Amen.</a:t>
            </a:r>
            <a:r>
              <a:rPr lang="en-GB" dirty="0">
                <a:solidFill>
                  <a:schemeClr val="bg1"/>
                </a:solidFill>
                <a:effectLst/>
                <a:latin typeface="+mj-lt"/>
                <a:ea typeface="Calibri" panose="020F0502020204030204" pitchFamily="34" charset="0"/>
                <a:cs typeface="Times New Roman" panose="02020603050405020304" pitchFamily="18" charset="0"/>
              </a:rPr>
              <a:t> </a:t>
            </a:r>
            <a:endParaRPr lang="en-GB" dirty="0">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Prayer credit: Grant Whitty,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3</a:t>
            </a:fld>
            <a:endParaRPr lang="en-GB"/>
          </a:p>
        </p:txBody>
      </p:sp>
    </p:spTree>
    <p:extLst>
      <p:ext uri="{BB962C8B-B14F-4D97-AF65-F5344CB8AC3E}">
        <p14:creationId xmlns:p14="http://schemas.microsoft.com/office/powerpoint/2010/main" val="4131597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chemeClr val="bg1"/>
                </a:solidFill>
                <a:effectLst/>
                <a:latin typeface="+mj-lt"/>
              </a:rPr>
              <a:t>Scripture Reading: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t>1 Cor 1:3-9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aseline="30000" dirty="0">
                <a:solidFill>
                  <a:srgbClr val="333333"/>
                </a:solidFill>
                <a:effectLst/>
                <a:latin typeface="Helvetica" panose="020B0604020202020204" pitchFamily="34" charset="0"/>
                <a:ea typeface="Times New Roman" panose="02020603050405020304" pitchFamily="18" charset="0"/>
              </a:rPr>
              <a:t>3</a:t>
            </a:r>
            <a:r>
              <a:rPr lang="en-GB" sz="1800" dirty="0">
                <a:solidFill>
                  <a:srgbClr val="333333"/>
                </a:solidFill>
                <a:effectLst/>
                <a:latin typeface="Helvetica" panose="020B0604020202020204" pitchFamily="34" charset="0"/>
                <a:ea typeface="Times New Roman" panose="02020603050405020304" pitchFamily="18" charset="0"/>
              </a:rPr>
              <a:t> Grace to you and peace from God our Father and the Lord Jesus Christ.</a:t>
            </a:r>
            <a:r>
              <a:rPr lang="en-GB" sz="1800" baseline="30000" dirty="0">
                <a:solidFill>
                  <a:srgbClr val="333333"/>
                </a:solidFill>
                <a:effectLst/>
                <a:latin typeface="Helvetica" panose="020B0604020202020204" pitchFamily="34" charset="0"/>
                <a:ea typeface="Times New Roman" panose="02020603050405020304" pitchFamily="18" charset="0"/>
              </a:rPr>
              <a:t>4</a:t>
            </a:r>
            <a:r>
              <a:rPr lang="en-GB" sz="1800" dirty="0">
                <a:solidFill>
                  <a:srgbClr val="333333"/>
                </a:solidFill>
                <a:effectLst/>
                <a:latin typeface="Helvetica" panose="020B0604020202020204" pitchFamily="34" charset="0"/>
                <a:ea typeface="Times New Roman" panose="02020603050405020304" pitchFamily="18" charset="0"/>
              </a:rPr>
              <a:t> I am continually thanking God about you, for the grace of God which you have been given in Christ Jesus;</a:t>
            </a:r>
            <a:r>
              <a:rPr lang="en-GB" sz="1800" baseline="30000" dirty="0">
                <a:solidFill>
                  <a:srgbClr val="333333"/>
                </a:solidFill>
                <a:effectLst/>
                <a:latin typeface="Helvetica" panose="020B0604020202020204" pitchFamily="34" charset="0"/>
                <a:ea typeface="Times New Roman" panose="02020603050405020304" pitchFamily="18" charset="0"/>
              </a:rPr>
              <a:t>5</a:t>
            </a:r>
            <a:r>
              <a:rPr lang="en-GB" sz="1800" dirty="0">
                <a:solidFill>
                  <a:srgbClr val="333333"/>
                </a:solidFill>
                <a:effectLst/>
                <a:latin typeface="Helvetica" panose="020B0604020202020204" pitchFamily="34" charset="0"/>
                <a:ea typeface="Times New Roman" panose="02020603050405020304" pitchFamily="18" charset="0"/>
              </a:rPr>
              <a:t> in him you have been richly endowed in every kind of utterance and knowledge;</a:t>
            </a:r>
            <a:r>
              <a:rPr lang="en-GB" sz="1800" baseline="30000" dirty="0">
                <a:solidFill>
                  <a:srgbClr val="333333"/>
                </a:solidFill>
                <a:effectLst/>
                <a:latin typeface="Helvetica" panose="020B0604020202020204" pitchFamily="34" charset="0"/>
                <a:ea typeface="Times New Roman" panose="02020603050405020304" pitchFamily="18" charset="0"/>
              </a:rPr>
              <a:t>6</a:t>
            </a:r>
            <a:r>
              <a:rPr lang="en-GB" sz="1800" dirty="0">
                <a:solidFill>
                  <a:srgbClr val="333333"/>
                </a:solidFill>
                <a:effectLst/>
                <a:latin typeface="Helvetica" panose="020B0604020202020204" pitchFamily="34" charset="0"/>
                <a:ea typeface="Times New Roman" panose="02020603050405020304" pitchFamily="18" charset="0"/>
              </a:rPr>
              <a:t> so firmly has witness to Christ taken root in you.</a:t>
            </a:r>
            <a:r>
              <a:rPr lang="en-GB" sz="1800" baseline="30000" dirty="0">
                <a:solidFill>
                  <a:srgbClr val="333333"/>
                </a:solidFill>
                <a:effectLst/>
                <a:latin typeface="Helvetica" panose="020B0604020202020204" pitchFamily="34" charset="0"/>
                <a:ea typeface="Times New Roman" panose="02020603050405020304" pitchFamily="18" charset="0"/>
              </a:rPr>
              <a:t>7</a:t>
            </a:r>
            <a:r>
              <a:rPr lang="en-GB" sz="1800" dirty="0">
                <a:solidFill>
                  <a:srgbClr val="333333"/>
                </a:solidFill>
                <a:effectLst/>
                <a:latin typeface="Helvetica" panose="020B0604020202020204" pitchFamily="34" charset="0"/>
                <a:ea typeface="Times New Roman" panose="02020603050405020304" pitchFamily="18" charset="0"/>
              </a:rPr>
              <a:t> And so you are not lacking in any gift as you wait for our Lord Jesus Christ to be revealed;</a:t>
            </a:r>
            <a:r>
              <a:rPr lang="en-GB" sz="1800" baseline="30000" dirty="0">
                <a:solidFill>
                  <a:srgbClr val="333333"/>
                </a:solidFill>
                <a:effectLst/>
                <a:latin typeface="Helvetica" panose="020B0604020202020204" pitchFamily="34" charset="0"/>
                <a:ea typeface="Times New Roman" panose="02020603050405020304" pitchFamily="18" charset="0"/>
              </a:rPr>
              <a:t>8</a:t>
            </a:r>
            <a:r>
              <a:rPr lang="en-GB" sz="1800" dirty="0">
                <a:solidFill>
                  <a:srgbClr val="333333"/>
                </a:solidFill>
                <a:effectLst/>
                <a:latin typeface="Helvetica" panose="020B0604020202020204" pitchFamily="34" charset="0"/>
                <a:ea typeface="Times New Roman" panose="02020603050405020304" pitchFamily="18" charset="0"/>
              </a:rPr>
              <a:t> he will continue to give you strength till the very end, so that you will be irreproachable on the Day of our Lord Jesus Christ.</a:t>
            </a:r>
            <a:r>
              <a:rPr lang="en-GB" sz="1800" baseline="30000" dirty="0">
                <a:solidFill>
                  <a:srgbClr val="333333"/>
                </a:solidFill>
                <a:effectLst/>
                <a:latin typeface="Helvetica" panose="020B0604020202020204" pitchFamily="34" charset="0"/>
                <a:ea typeface="Times New Roman" panose="02020603050405020304" pitchFamily="18" charset="0"/>
              </a:rPr>
              <a:t>9</a:t>
            </a:r>
            <a:r>
              <a:rPr lang="en-GB" sz="1800" dirty="0">
                <a:solidFill>
                  <a:srgbClr val="333333"/>
                </a:solidFill>
                <a:effectLst/>
                <a:latin typeface="Helvetica" panose="020B0604020202020204" pitchFamily="34" charset="0"/>
                <a:ea typeface="Times New Roman" panose="02020603050405020304" pitchFamily="18" charset="0"/>
              </a:rPr>
              <a:t> You can rely on God, who has called you to be partners with his Son Jesus Christ our Lord.</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Aaron Bird,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4</a:t>
            </a:fld>
            <a:endParaRPr lang="en-GB"/>
          </a:p>
        </p:txBody>
      </p:sp>
    </p:spTree>
    <p:extLst>
      <p:ext uri="{BB962C8B-B14F-4D97-AF65-F5344CB8AC3E}">
        <p14:creationId xmlns:p14="http://schemas.microsoft.com/office/powerpoint/2010/main" val="397300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kern="0" dirty="0">
                <a:effectLst/>
                <a:latin typeface="Arial" panose="020B0604020202020204" pitchFamily="34" charset="0"/>
                <a:ea typeface="Calibri" panose="020F0502020204030204" pitchFamily="34" charset="0"/>
                <a:cs typeface="Times New Roman" panose="02020603050405020304" pitchFamily="18" charset="0"/>
              </a:rPr>
              <a:t>Leader: </a:t>
            </a:r>
            <a:r>
              <a:rPr lang="en-GB" sz="1200" b="1" kern="0" dirty="0">
                <a:solidFill>
                  <a:srgbClr val="7030A0"/>
                </a:solidFill>
                <a:effectLst/>
                <a:latin typeface="Arial" panose="020B0604020202020204" pitchFamily="34" charset="0"/>
                <a:ea typeface="Calibri" panose="020F0502020204030204" pitchFamily="34" charset="0"/>
              </a:rPr>
              <a:t>Advent is a journey that we each make, a journey that is often full of the bright lights of distraction – present buying, food shopping, decorating our homes. This year we have seen more and more people displaced through war, conflict and natural disasters. Pope Francis asks us to hold in prayer all people who are making journeys during Advent with a specific focus on migrants.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p>
          <a:p>
            <a:pPr>
              <a:lnSpc>
                <a:spcPct val="107000"/>
              </a:lnSpc>
              <a:spcAft>
                <a:spcPts val="800"/>
              </a:spcAft>
            </a:pPr>
            <a:r>
              <a:rPr lang="en-GB" sz="1800" b="1" kern="0" dirty="0">
                <a:effectLst/>
                <a:latin typeface="Arial" panose="020B0604020202020204" pitchFamily="34" charset="0"/>
                <a:ea typeface="Calibri" panose="020F0502020204030204" pitchFamily="34" charset="0"/>
              </a:rPr>
              <a:t>Now we shall watch this video and pray for International Migrants Day </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5</a:t>
            </a:fld>
            <a:endParaRPr lang="en-GB"/>
          </a:p>
        </p:txBody>
      </p:sp>
    </p:spTree>
    <p:extLst>
      <p:ext uri="{BB962C8B-B14F-4D97-AF65-F5344CB8AC3E}">
        <p14:creationId xmlns:p14="http://schemas.microsoft.com/office/powerpoint/2010/main" val="381770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music: The Brilliance, Advent Collection. </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6</a:t>
            </a:fld>
            <a:endParaRPr lang="en-GB"/>
          </a:p>
        </p:txBody>
      </p:sp>
    </p:spTree>
    <p:extLst>
      <p:ext uri="{BB962C8B-B14F-4D97-AF65-F5344CB8AC3E}">
        <p14:creationId xmlns:p14="http://schemas.microsoft.com/office/powerpoint/2010/main" val="423185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Leader:</a:t>
            </a:r>
            <a:r>
              <a:rPr lang="en-GB" sz="1200" kern="0" dirty="0">
                <a:effectLst/>
                <a:latin typeface="Arial" panose="020B0604020202020204" pitchFamily="34" charset="0"/>
                <a:ea typeface="Calibri" panose="020F0502020204030204" pitchFamily="34" charset="0"/>
                <a:cs typeface="Times New Roman" panose="02020603050405020304" pitchFamily="18" charset="0"/>
              </a:rPr>
              <a:t> (As the second purple candle is lit)</a:t>
            </a:r>
            <a:r>
              <a:rPr lang="en-GB" sz="1800" b="1" kern="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As we light the second purple candle we are reminded that our journey to the stable continues. We are still very much in preparation mode with the reminder that we should prepare our hearts and minds as well.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Let us pray together: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All:</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dirty="0">
                <a:solidFill>
                  <a:schemeClr val="bg1"/>
                </a:solidFill>
                <a:effectLst/>
                <a:latin typeface="+mj-lt"/>
              </a:rPr>
              <a:t>God of peace</a:t>
            </a:r>
          </a:p>
          <a:p>
            <a:pPr algn="l"/>
            <a:r>
              <a:rPr lang="en-US" dirty="0">
                <a:solidFill>
                  <a:schemeClr val="bg1"/>
                </a:solidFill>
                <a:effectLst/>
                <a:latin typeface="+mj-lt"/>
              </a:rPr>
              <a:t>As we prepare to celebrate your birth may we find time to quieten our hearts and our minds in this busy </a:t>
            </a:r>
            <a:r>
              <a:rPr lang="en-US" dirty="0">
                <a:solidFill>
                  <a:schemeClr val="bg1"/>
                </a:solidFill>
                <a:latin typeface="+mj-lt"/>
              </a:rPr>
              <a:t>world. </a:t>
            </a:r>
          </a:p>
          <a:p>
            <a:pPr algn="l"/>
            <a:r>
              <a:rPr lang="en-US" dirty="0">
                <a:solidFill>
                  <a:schemeClr val="bg1"/>
                </a:solidFill>
                <a:effectLst/>
                <a:latin typeface="+mj-lt"/>
              </a:rPr>
              <a:t>We to look to you, the Prince of Peace. </a:t>
            </a:r>
          </a:p>
          <a:p>
            <a:pPr algn="l"/>
            <a:endParaRPr lang="en-US" dirty="0">
              <a:solidFill>
                <a:schemeClr val="bg1"/>
              </a:solidFill>
              <a:latin typeface="+mj-lt"/>
            </a:endParaRPr>
          </a:p>
          <a:p>
            <a:pPr algn="l"/>
            <a:r>
              <a:rPr lang="en-US" dirty="0">
                <a:solidFill>
                  <a:schemeClr val="bg1"/>
                </a:solidFill>
                <a:latin typeface="+mj-lt"/>
              </a:rPr>
              <a:t>Your peace informs us.</a:t>
            </a:r>
          </a:p>
          <a:p>
            <a:pPr algn="l"/>
            <a:r>
              <a:rPr lang="en-US" dirty="0">
                <a:solidFill>
                  <a:schemeClr val="bg1"/>
                </a:solidFill>
                <a:latin typeface="+mj-lt"/>
              </a:rPr>
              <a:t>Your peace soothes us.</a:t>
            </a:r>
          </a:p>
          <a:p>
            <a:pPr algn="l"/>
            <a:r>
              <a:rPr lang="en-US" dirty="0">
                <a:solidFill>
                  <a:schemeClr val="bg1"/>
                </a:solidFill>
                <a:latin typeface="+mj-lt"/>
              </a:rPr>
              <a:t>Your peace releases us.</a:t>
            </a:r>
          </a:p>
          <a:p>
            <a:pPr algn="l"/>
            <a:r>
              <a:rPr lang="en-US" dirty="0">
                <a:solidFill>
                  <a:schemeClr val="bg1"/>
                </a:solidFill>
                <a:latin typeface="+mj-lt"/>
              </a:rPr>
              <a:t>Your peace blesses us. </a:t>
            </a:r>
          </a:p>
          <a:p>
            <a:pPr algn="l"/>
            <a:endParaRPr lang="en-US" dirty="0">
              <a:solidFill>
                <a:schemeClr val="bg1"/>
              </a:solidFill>
              <a:latin typeface="+mj-lt"/>
            </a:endParaRPr>
          </a:p>
          <a:p>
            <a:pPr algn="l"/>
            <a:r>
              <a:rPr lang="en-US" dirty="0">
                <a:solidFill>
                  <a:schemeClr val="bg1"/>
                </a:solidFill>
                <a:latin typeface="+mj-lt"/>
              </a:rPr>
              <a:t>Your peace passes all understanding. It can transform hearts and lives. It has the power to bring healing to communities that are deeply divided. It is a gift to a broken world. </a:t>
            </a:r>
          </a:p>
          <a:p>
            <a:pPr algn="l"/>
            <a:endParaRPr lang="en-US" dirty="0">
              <a:solidFill>
                <a:schemeClr val="bg1"/>
              </a:solidFill>
              <a:latin typeface="+mj-lt"/>
            </a:endParaRPr>
          </a:p>
          <a:p>
            <a:pPr algn="l"/>
            <a:r>
              <a:rPr lang="en-US" dirty="0">
                <a:solidFill>
                  <a:schemeClr val="bg1"/>
                </a:solidFill>
                <a:latin typeface="+mj-lt"/>
              </a:rPr>
              <a:t>Lord, may we be witnesses to this indescribable peace.</a:t>
            </a:r>
          </a:p>
          <a:p>
            <a:pPr algn="l"/>
            <a:r>
              <a:rPr lang="en-US" dirty="0">
                <a:solidFill>
                  <a:schemeClr val="bg1"/>
                </a:solidFill>
                <a:latin typeface="+mj-lt"/>
              </a:rPr>
              <a:t>Amen. </a:t>
            </a: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Alexander </a:t>
            </a:r>
            <a:r>
              <a:rPr lang="en-US" i="1" dirty="0" err="1">
                <a:solidFill>
                  <a:schemeClr val="bg1"/>
                </a:solidFill>
                <a:effectLst/>
                <a:latin typeface="+mj-lt"/>
              </a:rPr>
              <a:t>Fastovets</a:t>
            </a:r>
            <a:r>
              <a:rPr lang="en-US" i="1" dirty="0">
                <a:solidFill>
                  <a:schemeClr val="bg1"/>
                </a:solidFill>
                <a:effectLst/>
                <a:latin typeface="+mj-lt"/>
              </a:rPr>
              <a:t>,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7</a:t>
            </a:fld>
            <a:endParaRPr lang="en-GB"/>
          </a:p>
        </p:txBody>
      </p:sp>
    </p:spTree>
    <p:extLst>
      <p:ext uri="{BB962C8B-B14F-4D97-AF65-F5344CB8AC3E}">
        <p14:creationId xmlns:p14="http://schemas.microsoft.com/office/powerpoint/2010/main" val="83954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chemeClr val="bg1"/>
                </a:solidFill>
                <a:effectLst/>
                <a:latin typeface="+mj-lt"/>
              </a:rPr>
              <a:t>Scripture Reading: </a:t>
            </a:r>
            <a:r>
              <a:rPr lang="en-US" b="1" dirty="0"/>
              <a:t>2 Pet 3:8-14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aseline="30000" dirty="0">
                <a:solidFill>
                  <a:srgbClr val="333333"/>
                </a:solidFill>
                <a:effectLst/>
                <a:latin typeface="Helvetica" panose="020B0604020202020204" pitchFamily="34" charset="0"/>
                <a:ea typeface="Times New Roman" panose="02020603050405020304" pitchFamily="18" charset="0"/>
              </a:rPr>
              <a:t>8</a:t>
            </a:r>
            <a:r>
              <a:rPr lang="en-GB" sz="1800" dirty="0">
                <a:solidFill>
                  <a:srgbClr val="333333"/>
                </a:solidFill>
                <a:effectLst/>
                <a:latin typeface="Helvetica" panose="020B0604020202020204" pitchFamily="34" charset="0"/>
                <a:ea typeface="Times New Roman" panose="02020603050405020304" pitchFamily="18" charset="0"/>
              </a:rPr>
              <a:t> But there is one thing, my dear friends, that you must never forget: that with the Lord, a day is like a thousand years, and a thousand years are like a day. </a:t>
            </a:r>
            <a:r>
              <a:rPr lang="en-GB" sz="1800" baseline="30000" dirty="0">
                <a:solidFill>
                  <a:srgbClr val="333333"/>
                </a:solidFill>
                <a:effectLst/>
                <a:latin typeface="Helvetica" panose="020B0604020202020204" pitchFamily="34" charset="0"/>
                <a:ea typeface="Times New Roman" panose="02020603050405020304" pitchFamily="18" charset="0"/>
              </a:rPr>
              <a:t>9</a:t>
            </a:r>
            <a:r>
              <a:rPr lang="en-GB" sz="1800" dirty="0">
                <a:solidFill>
                  <a:srgbClr val="333333"/>
                </a:solidFill>
                <a:effectLst/>
                <a:latin typeface="Helvetica" panose="020B0604020202020204" pitchFamily="34" charset="0"/>
                <a:ea typeface="Times New Roman" panose="02020603050405020304" pitchFamily="18" charset="0"/>
              </a:rPr>
              <a:t> The Lord is not being slow in carrying out his promises, as some people think he is; rather is he being patient with you, wanting nobody to be lost and everybody to be brought to repentance. </a:t>
            </a:r>
            <a:r>
              <a:rPr lang="en-GB" sz="1800" baseline="30000" dirty="0">
                <a:solidFill>
                  <a:srgbClr val="333333"/>
                </a:solidFill>
                <a:effectLst/>
                <a:latin typeface="Helvetica" panose="020B0604020202020204" pitchFamily="34" charset="0"/>
                <a:ea typeface="Times New Roman" panose="02020603050405020304" pitchFamily="18" charset="0"/>
              </a:rPr>
              <a:t>10</a:t>
            </a:r>
            <a:r>
              <a:rPr lang="en-GB" sz="1800" dirty="0">
                <a:solidFill>
                  <a:srgbClr val="333333"/>
                </a:solidFill>
                <a:effectLst/>
                <a:latin typeface="Helvetica" panose="020B0604020202020204" pitchFamily="34" charset="0"/>
                <a:ea typeface="Times New Roman" panose="02020603050405020304" pitchFamily="18" charset="0"/>
              </a:rPr>
              <a:t> The Day of the Lord will come like a thief, and then with a roar the sky will vanish, the elements will catch fire and melt away, the earth and all that it contains will be burned up. </a:t>
            </a:r>
            <a:r>
              <a:rPr lang="en-GB" sz="1800" baseline="30000" dirty="0">
                <a:solidFill>
                  <a:srgbClr val="333333"/>
                </a:solidFill>
                <a:effectLst/>
                <a:latin typeface="Helvetica" panose="020B0604020202020204" pitchFamily="34" charset="0"/>
                <a:ea typeface="Times New Roman" panose="02020603050405020304" pitchFamily="18" charset="0"/>
              </a:rPr>
              <a:t>11</a:t>
            </a:r>
            <a:r>
              <a:rPr lang="en-GB" sz="1800" dirty="0">
                <a:solidFill>
                  <a:srgbClr val="333333"/>
                </a:solidFill>
                <a:effectLst/>
                <a:latin typeface="Helvetica" panose="020B0604020202020204" pitchFamily="34" charset="0"/>
                <a:ea typeface="Times New Roman" panose="02020603050405020304" pitchFamily="18" charset="0"/>
              </a:rPr>
              <a:t> Since everything is coming to an end like this, what holy and saintly lives you should be living </a:t>
            </a:r>
            <a:r>
              <a:rPr lang="en-GB" sz="1800" baseline="30000" dirty="0">
                <a:solidFill>
                  <a:srgbClr val="333333"/>
                </a:solidFill>
                <a:effectLst/>
                <a:latin typeface="Helvetica" panose="020B0604020202020204" pitchFamily="34" charset="0"/>
                <a:ea typeface="Times New Roman" panose="02020603050405020304" pitchFamily="18" charset="0"/>
              </a:rPr>
              <a:t>12</a:t>
            </a:r>
            <a:r>
              <a:rPr lang="en-GB" sz="1800" dirty="0">
                <a:solidFill>
                  <a:srgbClr val="333333"/>
                </a:solidFill>
                <a:effectLst/>
                <a:latin typeface="Helvetica" panose="020B0604020202020204" pitchFamily="34" charset="0"/>
                <a:ea typeface="Times New Roman" panose="02020603050405020304" pitchFamily="18" charset="0"/>
              </a:rPr>
              <a:t> while you wait for the Day of God to come and try to hasten its coming: on that Day the sky will dissolve in flames and the elements melt in the heat. </a:t>
            </a:r>
            <a:r>
              <a:rPr lang="en-GB" sz="1800" baseline="30000" dirty="0">
                <a:solidFill>
                  <a:srgbClr val="333333"/>
                </a:solidFill>
                <a:effectLst/>
                <a:latin typeface="Helvetica" panose="020B0604020202020204" pitchFamily="34" charset="0"/>
                <a:ea typeface="Times New Roman" panose="02020603050405020304" pitchFamily="18" charset="0"/>
              </a:rPr>
              <a:t>13</a:t>
            </a:r>
            <a:r>
              <a:rPr lang="en-GB" sz="1800" dirty="0">
                <a:solidFill>
                  <a:srgbClr val="333333"/>
                </a:solidFill>
                <a:effectLst/>
                <a:latin typeface="Helvetica" panose="020B0604020202020204" pitchFamily="34" charset="0"/>
                <a:ea typeface="Times New Roman" panose="02020603050405020304" pitchFamily="18" charset="0"/>
              </a:rPr>
              <a:t> What we are waiting for, relying on his promises, is the new heavens and new earth, where uprightness will be at home. </a:t>
            </a:r>
            <a:r>
              <a:rPr lang="en-GB" sz="1800" baseline="30000" dirty="0">
                <a:solidFill>
                  <a:srgbClr val="333333"/>
                </a:solidFill>
                <a:effectLst/>
                <a:latin typeface="Helvetica" panose="020B0604020202020204" pitchFamily="34" charset="0"/>
                <a:ea typeface="Times New Roman" panose="02020603050405020304" pitchFamily="18" charset="0"/>
              </a:rPr>
              <a:t>14</a:t>
            </a:r>
            <a:r>
              <a:rPr lang="en-GB" sz="1800" dirty="0">
                <a:solidFill>
                  <a:srgbClr val="333333"/>
                </a:solidFill>
                <a:effectLst/>
                <a:latin typeface="Helvetica" panose="020B0604020202020204" pitchFamily="34" charset="0"/>
                <a:ea typeface="Times New Roman" panose="02020603050405020304" pitchFamily="18" charset="0"/>
              </a:rPr>
              <a:t> So then, my dear friends, while you are waiting, do your best to live blameless and unsullied lives so that he will find you at peace.</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Aaron Bird,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8</a:t>
            </a:fld>
            <a:endParaRPr lang="en-GB"/>
          </a:p>
        </p:txBody>
      </p:sp>
    </p:spTree>
    <p:extLst>
      <p:ext uri="{BB962C8B-B14F-4D97-AF65-F5344CB8AC3E}">
        <p14:creationId xmlns:p14="http://schemas.microsoft.com/office/powerpoint/2010/main" val="257361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music: The Brilliance, Advent Collection. </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9</a:t>
            </a:fld>
            <a:endParaRPr lang="en-GB"/>
          </a:p>
        </p:txBody>
      </p:sp>
    </p:spTree>
    <p:extLst>
      <p:ext uri="{BB962C8B-B14F-4D97-AF65-F5344CB8AC3E}">
        <p14:creationId xmlns:p14="http://schemas.microsoft.com/office/powerpoint/2010/main" val="20995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EE14-046F-6728-3C6C-49D39BC86E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FFDDCB-98B7-ABB2-B8DB-D44286F19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7D364A-A65C-BF13-641D-463433DBDCB5}"/>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5" name="Footer Placeholder 4">
            <a:extLst>
              <a:ext uri="{FF2B5EF4-FFF2-40B4-BE49-F238E27FC236}">
                <a16:creationId xmlns:a16="http://schemas.microsoft.com/office/drawing/2014/main" id="{ED1F7E9F-E7A2-33F9-400C-319881403B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B49470-B495-E155-ECAC-DB79F57031F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279157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133A-AB7A-F0EC-736A-6495D462A3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EF0AFF-1B85-1B36-0C3A-B849122532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2128D8-1BCA-E89C-4059-FF1EFA0B02EF}"/>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5" name="Footer Placeholder 4">
            <a:extLst>
              <a:ext uri="{FF2B5EF4-FFF2-40B4-BE49-F238E27FC236}">
                <a16:creationId xmlns:a16="http://schemas.microsoft.com/office/drawing/2014/main" id="{59679081-4557-06D7-1A4A-CFBB7EB5A6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57324F-472F-F2D9-0690-4ED2CE6941AC}"/>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74512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3F8ADC-4FF7-FE7B-B606-0826D6823A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95D5F9-1C25-AAAE-275C-334A1A1E4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694436-F248-E3E6-986A-993AEC2D1B50}"/>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5" name="Footer Placeholder 4">
            <a:extLst>
              <a:ext uri="{FF2B5EF4-FFF2-40B4-BE49-F238E27FC236}">
                <a16:creationId xmlns:a16="http://schemas.microsoft.com/office/drawing/2014/main" id="{C8AF50C6-7A7C-9163-3544-21EAB46547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585386-2035-B2DB-B655-6C03AE9B2C7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55748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8329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4351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10270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05493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85630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200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0025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5437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6B95-A0EB-0696-EFD6-46ABC12A71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BBC3D2-EF03-8DC7-A0EA-09717CEE6D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EF7941-E3BF-AB96-1720-5303E4791682}"/>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5" name="Footer Placeholder 4">
            <a:extLst>
              <a:ext uri="{FF2B5EF4-FFF2-40B4-BE49-F238E27FC236}">
                <a16:creationId xmlns:a16="http://schemas.microsoft.com/office/drawing/2014/main" id="{AFE0475C-2CEC-4368-53E3-80E6475EA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2BFB96-2BC1-285A-0B67-B3B53E65164C}"/>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527483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48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90209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241082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225548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349431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67317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57368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780139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1641262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61586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59F8-E0B1-A74C-52D5-BF2CC00FF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057321-A92C-680E-5CC2-DAC157A0C4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5DA932-443B-F7CB-A992-5CD470FC17EA}"/>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5" name="Footer Placeholder 4">
            <a:extLst>
              <a:ext uri="{FF2B5EF4-FFF2-40B4-BE49-F238E27FC236}">
                <a16:creationId xmlns:a16="http://schemas.microsoft.com/office/drawing/2014/main" id="{2C4A7979-B1B7-B06A-60C0-6FCF3DDEE7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69CD9-08FB-7CA9-0439-FA6D708A8482}"/>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682468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20763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23679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2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A924-6BAC-5173-BD56-D00001AD39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721FE9-2919-37E1-9669-9DDEC3AF2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2E6A15-3419-4567-C0EF-4DF0C4A91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2C840B-49DA-FA3F-A365-3A97C6A38419}"/>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6" name="Footer Placeholder 5">
            <a:extLst>
              <a:ext uri="{FF2B5EF4-FFF2-40B4-BE49-F238E27FC236}">
                <a16:creationId xmlns:a16="http://schemas.microsoft.com/office/drawing/2014/main" id="{5E2BB23D-B37F-1ABB-78E0-9085E5166E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70283C-96BA-7F2C-F831-C5921448552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13978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5FA6-697C-AA99-CAB8-535B6B6458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08A499-873F-111A-B149-83456BAD0E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3DC04-7C31-865C-15F6-47A480325F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5F09FE-49E0-E0D7-C725-96155CDAC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F34D61-FB96-AE8A-5EE1-A7568CF54C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6920A5-1994-DD81-BEA2-371B2F59A605}"/>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8" name="Footer Placeholder 7">
            <a:extLst>
              <a:ext uri="{FF2B5EF4-FFF2-40B4-BE49-F238E27FC236}">
                <a16:creationId xmlns:a16="http://schemas.microsoft.com/office/drawing/2014/main" id="{EFFB93EB-98FC-A4FF-AA14-0853833E4BA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F9A2E0-8C3B-31F9-B43A-F3CD7E06DCD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57068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F73-B4FC-6B89-8F6D-431CAEA443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E2AA43-770F-8BB7-56CF-5D79244E51B8}"/>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4" name="Footer Placeholder 3">
            <a:extLst>
              <a:ext uri="{FF2B5EF4-FFF2-40B4-BE49-F238E27FC236}">
                <a16:creationId xmlns:a16="http://schemas.microsoft.com/office/drawing/2014/main" id="{2F6419AB-52F0-2FFC-978D-E24F255793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74B137-1BD9-D71A-E33E-50389D6F6065}"/>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44210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0A47-4A66-4770-14BC-DA2463DE2D89}"/>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3" name="Footer Placeholder 2">
            <a:extLst>
              <a:ext uri="{FF2B5EF4-FFF2-40B4-BE49-F238E27FC236}">
                <a16:creationId xmlns:a16="http://schemas.microsoft.com/office/drawing/2014/main" id="{35724897-EE0B-4265-8893-2B3DBDE136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E4657C-A392-6239-D919-987EC0272C1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91429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0F77-5554-AC88-E9A5-E6225B61C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FC7FBA-31FA-34BD-16DF-503A3E881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8BDED8-E4D2-0EC9-02CF-3E31740C8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F23ED-3483-76E2-AA90-170DB91D5EE7}"/>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6" name="Footer Placeholder 5">
            <a:extLst>
              <a:ext uri="{FF2B5EF4-FFF2-40B4-BE49-F238E27FC236}">
                <a16:creationId xmlns:a16="http://schemas.microsoft.com/office/drawing/2014/main" id="{0E346D4C-CB26-8AD7-25DA-AB73C86699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05A565-E233-0C79-F1F9-41B20DB9DF1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92432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0487-A169-32DA-653D-EB7604E57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425213-8C7A-FEF0-13B4-9AB0549EA2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B184AA-1A30-15AD-A0E1-2EBBF1C92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12881F-C777-D126-51E3-00F44F698369}"/>
              </a:ext>
            </a:extLst>
          </p:cNvPr>
          <p:cNvSpPr>
            <a:spLocks noGrp="1"/>
          </p:cNvSpPr>
          <p:nvPr>
            <p:ph type="dt" sz="half" idx="10"/>
          </p:nvPr>
        </p:nvSpPr>
        <p:spPr/>
        <p:txBody>
          <a:bodyPr/>
          <a:lstStyle/>
          <a:p>
            <a:fld id="{D905CEB6-4FEE-4796-8D1E-1EFBBA3FC9C2}" type="datetimeFigureOut">
              <a:rPr lang="en-GB" smtClean="0"/>
              <a:t>20/11/2023</a:t>
            </a:fld>
            <a:endParaRPr lang="en-GB"/>
          </a:p>
        </p:txBody>
      </p:sp>
      <p:sp>
        <p:nvSpPr>
          <p:cNvPr id="6" name="Footer Placeholder 5">
            <a:extLst>
              <a:ext uri="{FF2B5EF4-FFF2-40B4-BE49-F238E27FC236}">
                <a16:creationId xmlns:a16="http://schemas.microsoft.com/office/drawing/2014/main" id="{F8863AF3-857B-16D8-4738-2F2EDBF66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EAD355-6CB8-14AB-C952-160B31AC862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20161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jp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9313C-3A93-E024-5F54-30D6F5AA8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E9588-5147-AD4F-9E7F-15B2C1A64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78D3B2-A68C-246B-15EE-6BE27E0DB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5CEB6-4FEE-4796-8D1E-1EFBBA3FC9C2}" type="datetimeFigureOut">
              <a:rPr lang="en-GB" smtClean="0"/>
              <a:t>20/11/2023</a:t>
            </a:fld>
            <a:endParaRPr lang="en-GB"/>
          </a:p>
        </p:txBody>
      </p:sp>
      <p:sp>
        <p:nvSpPr>
          <p:cNvPr id="5" name="Footer Placeholder 4">
            <a:extLst>
              <a:ext uri="{FF2B5EF4-FFF2-40B4-BE49-F238E27FC236}">
                <a16:creationId xmlns:a16="http://schemas.microsoft.com/office/drawing/2014/main" id="{8921D1D9-C4FB-96DD-225D-3C48235F0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81B792-5E23-F10F-B64F-6791E2842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BC2ED-9B4A-48E5-BB97-A0793E60CAFF}" type="slidenum">
              <a:rPr lang="en-GB" smtClean="0"/>
              <a:t>‹#›</a:t>
            </a:fld>
            <a:endParaRPr lang="en-GB"/>
          </a:p>
        </p:txBody>
      </p:sp>
    </p:spTree>
    <p:extLst>
      <p:ext uri="{BB962C8B-B14F-4D97-AF65-F5344CB8AC3E}">
        <p14:creationId xmlns:p14="http://schemas.microsoft.com/office/powerpoint/2010/main" val="1741970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417895" y="289515"/>
            <a:ext cx="1399729" cy="404778"/>
          </a:xfrm>
          <a:prstGeom prst="rect">
            <a:avLst/>
          </a:prstGeom>
        </p:spPr>
      </p:pic>
    </p:spTree>
    <p:extLst>
      <p:ext uri="{BB962C8B-B14F-4D97-AF65-F5344CB8AC3E}">
        <p14:creationId xmlns:p14="http://schemas.microsoft.com/office/powerpoint/2010/main" val="2986537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video" Target="https://www.youtube.com/embed/4iphhc9K8JA?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video" Target="https://www.youtube.com/embed/o_P9huLYmS0?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9362">
              <a:srgbClr val="221E33"/>
            </a:gs>
            <a:gs pos="18900">
              <a:srgbClr val="161321"/>
            </a:gs>
            <a:gs pos="0">
              <a:schemeClr val="tx1"/>
            </a:gs>
            <a:gs pos="100000">
              <a:srgbClr val="7666AD"/>
            </a:gs>
            <a:gs pos="100000">
              <a:srgbClr val="524778"/>
            </a:gs>
            <a:gs pos="100000">
              <a:srgbClr val="7666AD"/>
            </a:gs>
            <a:gs pos="100000">
              <a:srgbClr val="7666AD"/>
            </a:gs>
          </a:gsLst>
          <a:lin ang="0" scaled="1"/>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38386E-A01B-9B6D-4736-1281B1E6C9FB}"/>
              </a:ext>
            </a:extLst>
          </p:cNvPr>
          <p:cNvGrpSpPr/>
          <p:nvPr/>
        </p:nvGrpSpPr>
        <p:grpSpPr>
          <a:xfrm>
            <a:off x="0" y="0"/>
            <a:ext cx="12802490" cy="6858000"/>
            <a:chOff x="97433" y="0"/>
            <a:chExt cx="12802490" cy="6858000"/>
          </a:xfrm>
          <a:gradFill>
            <a:gsLst>
              <a:gs pos="23000">
                <a:srgbClr val="221E33"/>
              </a:gs>
              <a:gs pos="0">
                <a:srgbClr val="161321"/>
              </a:gs>
              <a:gs pos="37000">
                <a:schemeClr val="tx1"/>
              </a:gs>
              <a:gs pos="100000">
                <a:srgbClr val="7666AD"/>
              </a:gs>
              <a:gs pos="100000">
                <a:srgbClr val="524778"/>
              </a:gs>
              <a:gs pos="100000">
                <a:srgbClr val="7666AD"/>
              </a:gs>
              <a:gs pos="0">
                <a:srgbClr val="7666AD"/>
              </a:gs>
            </a:gsLst>
            <a:lin ang="0" scaled="1"/>
          </a:gradFill>
        </p:grpSpPr>
        <p:pic>
          <p:nvPicPr>
            <p:cNvPr id="5" name="Picture 4" descr="A group of lit candles on a metal grid&#10;&#10;Description automatically generated">
              <a:extLst>
                <a:ext uri="{FF2B5EF4-FFF2-40B4-BE49-F238E27FC236}">
                  <a16:creationId xmlns:a16="http://schemas.microsoft.com/office/drawing/2014/main" id="{1C901115-D2D3-8827-9894-B59ED71D6AE8}"/>
                </a:ext>
              </a:extLst>
            </p:cNvPr>
            <p:cNvPicPr>
              <a:picLocks noChangeAspect="1"/>
            </p:cNvPicPr>
            <p:nvPr/>
          </p:nvPicPr>
          <p:blipFill rotWithShape="1">
            <a:blip r:embed="rId3">
              <a:extLst>
                <a:ext uri="{28A0092B-C50C-407E-A947-70E740481C1C}">
                  <a14:useLocalDpi xmlns:a14="http://schemas.microsoft.com/office/drawing/2010/main" val="0"/>
                </a:ext>
              </a:extLst>
            </a:blip>
            <a:srcRect r="14405"/>
            <a:stretch/>
          </p:blipFill>
          <p:spPr>
            <a:xfrm>
              <a:off x="4080062" y="0"/>
              <a:ext cx="8819861" cy="6858000"/>
            </a:xfrm>
            <a:prstGeom prst="rect">
              <a:avLst/>
            </a:prstGeom>
            <a:grpFill/>
            <a:effectLst/>
          </p:spPr>
        </p:pic>
        <p:sp>
          <p:nvSpPr>
            <p:cNvPr id="6" name="TextBox 5">
              <a:extLst>
                <a:ext uri="{FF2B5EF4-FFF2-40B4-BE49-F238E27FC236}">
                  <a16:creationId xmlns:a16="http://schemas.microsoft.com/office/drawing/2014/main" id="{C57040E0-6548-96DA-0A95-4E2BC1FB4198}"/>
                </a:ext>
              </a:extLst>
            </p:cNvPr>
            <p:cNvSpPr txBox="1"/>
            <p:nvPr/>
          </p:nvSpPr>
          <p:spPr>
            <a:xfrm rot="10800000">
              <a:off x="97433" y="0"/>
              <a:ext cx="4562249" cy="6858000"/>
            </a:xfrm>
            <a:prstGeom prst="rect">
              <a:avLst/>
            </a:prstGeom>
            <a:grpFill/>
          </p:spPr>
          <p:txBody>
            <a:bodyPr wrap="square" rtlCol="0">
              <a:spAutoFit/>
            </a:bodyPr>
            <a:lstStyle/>
            <a:p>
              <a:endParaRPr lang="en-GB" dirty="0"/>
            </a:p>
          </p:txBody>
        </p:sp>
      </p:grpSp>
      <p:pic>
        <p:nvPicPr>
          <p:cNvPr id="13" name="Picture 12" descr="A white text on a black background&#10;&#10;Description automatically generated">
            <a:extLst>
              <a:ext uri="{FF2B5EF4-FFF2-40B4-BE49-F238E27FC236}">
                <a16:creationId xmlns:a16="http://schemas.microsoft.com/office/drawing/2014/main" id="{DDA5B041-FDF2-D74B-88C8-C6B913073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205" y="5446206"/>
            <a:ext cx="2709362" cy="1115066"/>
          </a:xfrm>
          <a:prstGeom prst="rect">
            <a:avLst/>
          </a:prstGeom>
        </p:spPr>
      </p:pic>
      <p:pic>
        <p:nvPicPr>
          <p:cNvPr id="19" name="Picture 18" descr="A black background with white text&#10;&#10;Description automatically generated">
            <a:extLst>
              <a:ext uri="{FF2B5EF4-FFF2-40B4-BE49-F238E27FC236}">
                <a16:creationId xmlns:a16="http://schemas.microsoft.com/office/drawing/2014/main" id="{A0F49FD8-F273-E2A9-75C8-30EE8CC6E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07018"/>
            <a:ext cx="3640553" cy="2838397"/>
          </a:xfrm>
          <a:prstGeom prst="rect">
            <a:avLst/>
          </a:prstGeom>
        </p:spPr>
      </p:pic>
    </p:spTree>
    <p:extLst>
      <p:ext uri="{BB962C8B-B14F-4D97-AF65-F5344CB8AC3E}">
        <p14:creationId xmlns:p14="http://schemas.microsoft.com/office/powerpoint/2010/main" val="1803263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0F039CA-02E4-A7BF-679F-08B0E39C3759}"/>
              </a:ext>
            </a:extLst>
          </p:cNvPr>
          <p:cNvSpPr txBox="1"/>
          <p:nvPr/>
        </p:nvSpPr>
        <p:spPr>
          <a:xfrm>
            <a:off x="5936777" y="1126527"/>
            <a:ext cx="6142490" cy="584775"/>
          </a:xfrm>
          <a:prstGeom prst="rect">
            <a:avLst/>
          </a:prstGeom>
          <a:noFill/>
          <a:ln>
            <a:solidFill>
              <a:schemeClr val="bg1"/>
            </a:solidFill>
          </a:ln>
        </p:spPr>
        <p:txBody>
          <a:bodyPr wrap="square" rtlCol="0">
            <a:spAutoFit/>
          </a:bodyPr>
          <a:lstStyle/>
          <a:p>
            <a:r>
              <a:rPr lang="en-US" sz="3200" dirty="0">
                <a:solidFill>
                  <a:schemeClr val="bg1"/>
                </a:solidFill>
              </a:rPr>
              <a:t>The lighting of the third candle</a:t>
            </a:r>
            <a:endParaRPr lang="en-GB" sz="3200" dirty="0">
              <a:solidFill>
                <a:schemeClr val="bg1"/>
              </a:solidFill>
            </a:endParaRPr>
          </a:p>
        </p:txBody>
      </p:sp>
      <p:pic>
        <p:nvPicPr>
          <p:cNvPr id="4" name="Picture 3" descr="A candle holder with candles on it&#10;&#10;Description automatically generated with medium confidence">
            <a:extLst>
              <a:ext uri="{FF2B5EF4-FFF2-40B4-BE49-F238E27FC236}">
                <a16:creationId xmlns:a16="http://schemas.microsoft.com/office/drawing/2014/main" id="{5EAB92BF-871A-8A50-898E-2D8E3D226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75" y="1122646"/>
            <a:ext cx="3718142" cy="5577212"/>
          </a:xfrm>
          <a:prstGeom prst="rect">
            <a:avLst/>
          </a:prstGeom>
        </p:spPr>
      </p:pic>
      <p:sp>
        <p:nvSpPr>
          <p:cNvPr id="5" name="TextBox 4">
            <a:extLst>
              <a:ext uri="{FF2B5EF4-FFF2-40B4-BE49-F238E27FC236}">
                <a16:creationId xmlns:a16="http://schemas.microsoft.com/office/drawing/2014/main" id="{40A006FF-B2F2-76DC-3993-902B8BAB08AD}"/>
              </a:ext>
            </a:extLst>
          </p:cNvPr>
          <p:cNvSpPr txBox="1"/>
          <p:nvPr/>
        </p:nvSpPr>
        <p:spPr>
          <a:xfrm>
            <a:off x="4354807" y="1976327"/>
            <a:ext cx="7607072" cy="4616648"/>
          </a:xfrm>
          <a:prstGeom prst="rect">
            <a:avLst/>
          </a:prstGeom>
          <a:noFill/>
        </p:spPr>
        <p:txBody>
          <a:bodyPr wrap="square" rtlCol="0">
            <a:spAutoFit/>
          </a:bodyPr>
          <a:lstStyle/>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God of light,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Open our eyes to a new vision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Of a kingdom that centres around you.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Your radiant light breaking through the darkness and bringing joy.</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Let your light touch all those who walk in darkness at this time. We pray for all those living in conflict and the injustice of poverty.</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May they find comfort in your promises. </a:t>
            </a:r>
            <a:br>
              <a:rPr lang="en-GB" kern="100" dirty="0">
                <a:solidFill>
                  <a:schemeClr val="bg1"/>
                </a:solidFill>
                <a:effectLst/>
                <a:latin typeface="+mj-lt"/>
                <a:ea typeface="Calibri" panose="020F0502020204030204" pitchFamily="34" charset="0"/>
                <a:cs typeface="Times New Roman" panose="02020603050405020304" pitchFamily="18" charset="0"/>
              </a:rPr>
            </a:br>
            <a:r>
              <a:rPr lang="en-GB" kern="100" dirty="0">
                <a:solidFill>
                  <a:schemeClr val="bg1"/>
                </a:solidFill>
                <a:effectLst/>
                <a:latin typeface="+mj-lt"/>
                <a:ea typeface="Calibri" panose="020F0502020204030204" pitchFamily="34" charset="0"/>
                <a:cs typeface="Times New Roman" panose="02020603050405020304" pitchFamily="18" charset="0"/>
              </a:rPr>
              <a:t>May they find strength in your presence.</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May they find direction through your word.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As we wait expectantly for you, O Lord, please heal the divisions of this world as we seek true and lasting peace.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 We hold before you all who cry out for peace.</a:t>
            </a:r>
          </a:p>
          <a:p>
            <a:pPr algn="ctr"/>
            <a:r>
              <a:rPr lang="en-GB" dirty="0">
                <a:solidFill>
                  <a:schemeClr val="bg1"/>
                </a:solidFill>
                <a:effectLst/>
                <a:latin typeface="+mj-lt"/>
                <a:ea typeface="Calibri" panose="020F0502020204030204" pitchFamily="34" charset="0"/>
              </a:rPr>
              <a:t>Amen.</a:t>
            </a:r>
            <a:r>
              <a:rPr lang="en-GB" dirty="0">
                <a:solidFill>
                  <a:schemeClr val="bg1"/>
                </a:solidFill>
                <a:effectLst/>
                <a:latin typeface="+mj-lt"/>
                <a:ea typeface="Calibri" panose="020F0502020204030204" pitchFamily="34" charset="0"/>
                <a:cs typeface="Times New Roman" panose="02020603050405020304" pitchFamily="18" charset="0"/>
              </a:rPr>
              <a:t> </a:t>
            </a:r>
            <a:endParaRPr lang="en-GB" dirty="0">
              <a:solidFill>
                <a:schemeClr val="bg1"/>
              </a:solidFill>
              <a:latin typeface="+mj-lt"/>
            </a:endParaRPr>
          </a:p>
        </p:txBody>
      </p:sp>
    </p:spTree>
    <p:extLst>
      <p:ext uri="{BB962C8B-B14F-4D97-AF65-F5344CB8AC3E}">
        <p14:creationId xmlns:p14="http://schemas.microsoft.com/office/powerpoint/2010/main" val="78941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dirty="0"/>
          </a:p>
          <a:p>
            <a:pPr algn="ctr"/>
            <a:r>
              <a:rPr lang="en-US" b="1" dirty="0">
                <a:solidFill>
                  <a:schemeClr val="bg1"/>
                </a:solidFill>
              </a:rPr>
              <a:t>Isaiah 6: 1</a:t>
            </a:r>
            <a:endParaRPr lang="en-GB" b="1" dirty="0"/>
          </a:p>
        </p:txBody>
      </p:sp>
      <p:sp>
        <p:nvSpPr>
          <p:cNvPr id="2" name="TextBox 1">
            <a:extLst>
              <a:ext uri="{FF2B5EF4-FFF2-40B4-BE49-F238E27FC236}">
                <a16:creationId xmlns:a16="http://schemas.microsoft.com/office/drawing/2014/main" id="{9B3D0CC7-872A-2915-599C-CF7801944899}"/>
              </a:ext>
            </a:extLst>
          </p:cNvPr>
          <p:cNvSpPr txBox="1"/>
          <p:nvPr/>
        </p:nvSpPr>
        <p:spPr>
          <a:xfrm>
            <a:off x="8126158" y="4323836"/>
            <a:ext cx="3607496" cy="1569660"/>
          </a:xfrm>
          <a:prstGeom prst="rect">
            <a:avLst/>
          </a:prstGeom>
          <a:noFill/>
        </p:spPr>
        <p:txBody>
          <a:bodyPr wrap="square" rtlCol="0">
            <a:spAutoFit/>
          </a:bodyPr>
          <a:lstStyle/>
          <a:p>
            <a:pPr algn="ctr"/>
            <a:r>
              <a:rPr lang="en-GB" sz="2400" i="1" dirty="0">
                <a:solidFill>
                  <a:schemeClr val="bg1"/>
                </a:solidFill>
                <a:effectLst/>
                <a:ea typeface="Times New Roman" panose="02020603050405020304" pitchFamily="18" charset="0"/>
              </a:rPr>
              <a:t>He has sent me to bring news to the afflicted, to soothe the broken-hearted…</a:t>
            </a:r>
            <a:endParaRPr lang="en-GB" sz="2400" i="1" dirty="0">
              <a:solidFill>
                <a:schemeClr val="bg1"/>
              </a:solidFill>
            </a:endParaRPr>
          </a:p>
        </p:txBody>
      </p:sp>
    </p:spTree>
    <p:extLst>
      <p:ext uri="{BB962C8B-B14F-4D97-AF65-F5344CB8AC3E}">
        <p14:creationId xmlns:p14="http://schemas.microsoft.com/office/powerpoint/2010/main" val="2501852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a black background and a black background with a black background&#10;&#10;Description automatically generated with medium confidence">
            <a:extLst>
              <a:ext uri="{FF2B5EF4-FFF2-40B4-BE49-F238E27FC236}">
                <a16:creationId xmlns:a16="http://schemas.microsoft.com/office/drawing/2014/main" id="{A3D0188A-E4D8-10BB-822E-6F86FCBFF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929" y="1703809"/>
            <a:ext cx="5484594" cy="4421688"/>
          </a:xfrm>
          <a:prstGeom prst="rect">
            <a:avLst/>
          </a:prstGeom>
        </p:spPr>
      </p:pic>
      <p:sp>
        <p:nvSpPr>
          <p:cNvPr id="5" name="TextBox 4">
            <a:extLst>
              <a:ext uri="{FF2B5EF4-FFF2-40B4-BE49-F238E27FC236}">
                <a16:creationId xmlns:a16="http://schemas.microsoft.com/office/drawing/2014/main" id="{5D33FBA1-C19C-D14F-3276-ECD1B4CB74F2}"/>
              </a:ext>
            </a:extLst>
          </p:cNvPr>
          <p:cNvSpPr txBox="1"/>
          <p:nvPr/>
        </p:nvSpPr>
        <p:spPr>
          <a:xfrm>
            <a:off x="551145" y="1528175"/>
            <a:ext cx="5661765" cy="2585323"/>
          </a:xfrm>
          <a:prstGeom prst="rect">
            <a:avLst/>
          </a:prstGeom>
          <a:noFill/>
        </p:spPr>
        <p:txBody>
          <a:bodyPr wrap="square" rtlCol="0">
            <a:spAutoFit/>
          </a:bodyPr>
          <a:lstStyle/>
          <a:p>
            <a:r>
              <a:rPr lang="en-US" i="1" dirty="0">
                <a:solidFill>
                  <a:schemeClr val="bg1"/>
                </a:solidFill>
              </a:rPr>
              <a:t>This dove has been drawn with an outline representing barbed wire. This is a reminder to pray for peace where there is division. </a:t>
            </a:r>
          </a:p>
          <a:p>
            <a:endParaRPr lang="en-US" i="1" dirty="0">
              <a:solidFill>
                <a:schemeClr val="bg1"/>
              </a:solidFill>
            </a:endParaRPr>
          </a:p>
          <a:p>
            <a:r>
              <a:rPr lang="en-US" i="1" dirty="0">
                <a:solidFill>
                  <a:schemeClr val="bg1"/>
                </a:solidFill>
              </a:rPr>
              <a:t>Write the names of countries or communities which need God’s peace. </a:t>
            </a:r>
          </a:p>
          <a:p>
            <a:endParaRPr lang="en-US" i="1" dirty="0">
              <a:solidFill>
                <a:schemeClr val="bg1"/>
              </a:solidFill>
            </a:endParaRPr>
          </a:p>
          <a:p>
            <a:r>
              <a:rPr lang="en-US" i="1" dirty="0">
                <a:solidFill>
                  <a:schemeClr val="bg1"/>
                </a:solidFill>
              </a:rPr>
              <a:t>You can keep them in your pocket as a reminder to pray throughout the day.</a:t>
            </a:r>
            <a:endParaRPr lang="en-GB" i="1" dirty="0">
              <a:solidFill>
                <a:schemeClr val="bg1"/>
              </a:solidFill>
            </a:endParaRPr>
          </a:p>
        </p:txBody>
      </p:sp>
    </p:spTree>
    <p:extLst>
      <p:ext uri="{BB962C8B-B14F-4D97-AF65-F5344CB8AC3E}">
        <p14:creationId xmlns:p14="http://schemas.microsoft.com/office/powerpoint/2010/main" val="3531902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Online Media 2" title="Hear from our heroes: Isacko’s story | CAFOD">
            <a:hlinkClick r:id="" action="ppaction://media"/>
            <a:extLst>
              <a:ext uri="{FF2B5EF4-FFF2-40B4-BE49-F238E27FC236}">
                <a16:creationId xmlns:a16="http://schemas.microsoft.com/office/drawing/2014/main" id="{DE0AFB01-DAF0-E96E-406C-09575C8F6042}"/>
              </a:ext>
            </a:extLst>
          </p:cNvPr>
          <p:cNvPicPr>
            <a:picLocks noRot="1" noChangeAspect="1"/>
          </p:cNvPicPr>
          <p:nvPr>
            <a:videoFile r:link="rId1"/>
          </p:nvPr>
        </p:nvPicPr>
        <p:blipFill>
          <a:blip r:embed="rId4"/>
          <a:stretch>
            <a:fillRect/>
          </a:stretch>
        </p:blipFill>
        <p:spPr>
          <a:xfrm>
            <a:off x="1863212" y="1519727"/>
            <a:ext cx="8465575" cy="4783050"/>
          </a:xfrm>
          <a:prstGeom prst="rect">
            <a:avLst/>
          </a:prstGeom>
        </p:spPr>
      </p:pic>
    </p:spTree>
    <p:extLst>
      <p:ext uri="{BB962C8B-B14F-4D97-AF65-F5344CB8AC3E}">
        <p14:creationId xmlns:p14="http://schemas.microsoft.com/office/powerpoint/2010/main" val="25530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1F51AB3-916A-BFBA-E7FC-A8AE52244684}"/>
              </a:ext>
            </a:extLst>
          </p:cNvPr>
          <p:cNvSpPr txBox="1"/>
          <p:nvPr/>
        </p:nvSpPr>
        <p:spPr>
          <a:xfrm>
            <a:off x="6526060" y="1828778"/>
            <a:ext cx="5210827" cy="4247317"/>
          </a:xfrm>
          <a:prstGeom prst="rect">
            <a:avLst/>
          </a:prstGeom>
          <a:noFill/>
        </p:spPr>
        <p:txBody>
          <a:bodyPr wrap="square" rtlCol="0">
            <a:spAutoFit/>
          </a:bodyPr>
          <a:lstStyle/>
          <a:p>
            <a:pPr algn="ctr"/>
            <a:r>
              <a:rPr lang="en-US" dirty="0">
                <a:solidFill>
                  <a:schemeClr val="bg1"/>
                </a:solidFill>
                <a:effectLst/>
                <a:latin typeface="+mj-lt"/>
              </a:rPr>
              <a:t>God of love and mercy,</a:t>
            </a:r>
          </a:p>
          <a:p>
            <a:pPr algn="ctr"/>
            <a:r>
              <a:rPr lang="en-US" dirty="0">
                <a:solidFill>
                  <a:schemeClr val="bg1"/>
                </a:solidFill>
                <a:latin typeface="+mj-lt"/>
              </a:rPr>
              <a:t>You sent your son to be Emmanuel, God with us,  and restored our relationship with you.   </a:t>
            </a:r>
          </a:p>
          <a:p>
            <a:pPr algn="ctr"/>
            <a:br>
              <a:rPr lang="en-US" dirty="0">
                <a:solidFill>
                  <a:schemeClr val="bg1"/>
                </a:solidFill>
                <a:effectLst/>
                <a:latin typeface="+mj-lt"/>
              </a:rPr>
            </a:br>
            <a:r>
              <a:rPr lang="en-US" dirty="0">
                <a:solidFill>
                  <a:schemeClr val="bg1"/>
                </a:solidFill>
                <a:effectLst/>
                <a:latin typeface="+mj-lt"/>
              </a:rPr>
              <a:t>Merciful Lord, we pray for </a:t>
            </a:r>
            <a:r>
              <a:rPr lang="en-GB" dirty="0">
                <a:solidFill>
                  <a:schemeClr val="bg1"/>
                </a:solidFill>
                <a:effectLst/>
                <a:latin typeface="+mj-lt"/>
              </a:rPr>
              <a:t>the natural world; </a:t>
            </a:r>
            <a:r>
              <a:rPr lang="en-GB" dirty="0">
                <a:solidFill>
                  <a:schemeClr val="bg1"/>
                </a:solidFill>
                <a:latin typeface="+mj-lt"/>
              </a:rPr>
              <a:t>the areas</a:t>
            </a:r>
            <a:r>
              <a:rPr lang="en-GB" dirty="0">
                <a:solidFill>
                  <a:schemeClr val="bg1"/>
                </a:solidFill>
                <a:effectLst/>
                <a:latin typeface="+mj-lt"/>
              </a:rPr>
              <a:t> that </a:t>
            </a:r>
            <a:r>
              <a:rPr lang="en-GB" dirty="0">
                <a:solidFill>
                  <a:schemeClr val="bg1"/>
                </a:solidFill>
                <a:latin typeface="+mj-lt"/>
              </a:rPr>
              <a:t>are</a:t>
            </a:r>
            <a:r>
              <a:rPr lang="en-GB" dirty="0">
                <a:solidFill>
                  <a:schemeClr val="bg1"/>
                </a:solidFill>
                <a:effectLst/>
                <a:latin typeface="+mj-lt"/>
              </a:rPr>
              <a:t> </a:t>
            </a:r>
            <a:r>
              <a:rPr lang="en-GB" dirty="0">
                <a:solidFill>
                  <a:schemeClr val="bg1"/>
                </a:solidFill>
                <a:latin typeface="+mj-lt"/>
              </a:rPr>
              <a:t>suffering because of our modern lifestyles. We cry out for our common home. May our lives convey the need to stand in solidarity with the whole of creation. </a:t>
            </a:r>
          </a:p>
          <a:p>
            <a:pPr algn="ctr"/>
            <a:endParaRPr lang="en-GB" dirty="0">
              <a:solidFill>
                <a:schemeClr val="bg1"/>
              </a:solidFill>
              <a:effectLst/>
              <a:latin typeface="+mj-lt"/>
            </a:endParaRPr>
          </a:p>
          <a:p>
            <a:pPr algn="ctr"/>
            <a:r>
              <a:rPr lang="en-GB" dirty="0">
                <a:solidFill>
                  <a:schemeClr val="bg1"/>
                </a:solidFill>
                <a:effectLst/>
                <a:latin typeface="+mj-lt"/>
              </a:rPr>
              <a:t>We </a:t>
            </a:r>
            <a:r>
              <a:rPr lang="en-GB" dirty="0">
                <a:solidFill>
                  <a:schemeClr val="bg1"/>
                </a:solidFill>
                <a:latin typeface="+mj-lt"/>
              </a:rPr>
              <a:t>long for a day when all of creation will be restored. We wait expectantly for you O Lord. </a:t>
            </a:r>
          </a:p>
          <a:p>
            <a:pPr algn="ctr"/>
            <a:endParaRPr lang="en-GB" dirty="0">
              <a:solidFill>
                <a:schemeClr val="bg1"/>
              </a:solidFill>
              <a:latin typeface="+mj-lt"/>
            </a:endParaRPr>
          </a:p>
          <a:p>
            <a:pPr algn="ctr"/>
            <a:endParaRPr lang="en-GB" dirty="0">
              <a:solidFill>
                <a:schemeClr val="bg1"/>
              </a:solidFill>
              <a:latin typeface="+mj-lt"/>
            </a:endParaRPr>
          </a:p>
          <a:p>
            <a:pPr algn="ctr"/>
            <a:r>
              <a:rPr lang="en-GB" dirty="0">
                <a:solidFill>
                  <a:schemeClr val="bg1"/>
                </a:solidFill>
                <a:latin typeface="+mj-lt"/>
              </a:rPr>
              <a:t>In your mercy, hear our prayer. </a:t>
            </a:r>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dirty="0">
                <a:solidFill>
                  <a:schemeClr val="bg1"/>
                </a:solidFill>
              </a:rPr>
              <a:t>The lighting of the fourth candle</a:t>
            </a:r>
            <a:endParaRPr lang="en-GB" sz="3200" dirty="0">
              <a:solidFill>
                <a:schemeClr val="bg1"/>
              </a:solidFill>
            </a:endParaRPr>
          </a:p>
        </p:txBody>
      </p:sp>
      <p:pic>
        <p:nvPicPr>
          <p:cNvPr id="6" name="Picture 5" descr="A lit candle in the dark&#10;&#10;Description automatically generated">
            <a:extLst>
              <a:ext uri="{FF2B5EF4-FFF2-40B4-BE49-F238E27FC236}">
                <a16:creationId xmlns:a16="http://schemas.microsoft.com/office/drawing/2014/main" id="{2F9AC7E8-C869-9DAD-C478-30DC45111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39" y="1863381"/>
            <a:ext cx="3085578" cy="4628367"/>
          </a:xfrm>
          <a:prstGeom prst="rect">
            <a:avLst/>
          </a:prstGeom>
        </p:spPr>
      </p:pic>
    </p:spTree>
    <p:extLst>
      <p:ext uri="{BB962C8B-B14F-4D97-AF65-F5344CB8AC3E}">
        <p14:creationId xmlns:p14="http://schemas.microsoft.com/office/powerpoint/2010/main" val="162484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dirty="0"/>
          </a:p>
          <a:p>
            <a:pPr algn="ctr"/>
            <a:r>
              <a:rPr lang="en-US" b="1" dirty="0">
                <a:solidFill>
                  <a:schemeClr val="bg1"/>
                </a:solidFill>
              </a:rPr>
              <a:t>Romans 16: 27-28</a:t>
            </a:r>
            <a:endParaRPr lang="en-GB" b="1" dirty="0"/>
          </a:p>
        </p:txBody>
      </p:sp>
      <p:sp>
        <p:nvSpPr>
          <p:cNvPr id="3" name="TextBox 2">
            <a:extLst>
              <a:ext uri="{FF2B5EF4-FFF2-40B4-BE49-F238E27FC236}">
                <a16:creationId xmlns:a16="http://schemas.microsoft.com/office/drawing/2014/main" id="{59F73A59-1A54-4546-2AEC-D59DA4FEE921}"/>
              </a:ext>
            </a:extLst>
          </p:cNvPr>
          <p:cNvSpPr txBox="1"/>
          <p:nvPr/>
        </p:nvSpPr>
        <p:spPr>
          <a:xfrm>
            <a:off x="8134066" y="4968749"/>
            <a:ext cx="3748958" cy="923330"/>
          </a:xfrm>
          <a:prstGeom prst="rect">
            <a:avLst/>
          </a:prstGeom>
          <a:noFill/>
        </p:spPr>
        <p:txBody>
          <a:bodyPr wrap="square" rtlCol="0">
            <a:spAutoFit/>
          </a:bodyPr>
          <a:lstStyle/>
          <a:p>
            <a:pPr algn="ctr"/>
            <a:r>
              <a:rPr lang="en-US" i="1" dirty="0">
                <a:solidFill>
                  <a:schemeClr val="bg1"/>
                </a:solidFill>
              </a:rPr>
              <a:t>The mystery, which was kept secret for endless ages, is now made clear.</a:t>
            </a:r>
            <a:endParaRPr lang="en-GB" i="1" dirty="0">
              <a:solidFill>
                <a:schemeClr val="bg1"/>
              </a:solidFill>
            </a:endParaRPr>
          </a:p>
        </p:txBody>
      </p:sp>
    </p:spTree>
    <p:extLst>
      <p:ext uri="{BB962C8B-B14F-4D97-AF65-F5344CB8AC3E}">
        <p14:creationId xmlns:p14="http://schemas.microsoft.com/office/powerpoint/2010/main" val="389815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Laudate Deum, O God we praise you, for the world sings of your infinite love.">
            <a:hlinkClick r:id="" action="ppaction://media"/>
            <a:extLst>
              <a:ext uri="{FF2B5EF4-FFF2-40B4-BE49-F238E27FC236}">
                <a16:creationId xmlns:a16="http://schemas.microsoft.com/office/drawing/2014/main" id="{016216C8-AB9A-39C7-4CE2-498871C997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547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484339" y="2235177"/>
            <a:ext cx="11223321" cy="3416320"/>
          </a:xfrm>
          <a:prstGeom prst="rect">
            <a:avLst/>
          </a:prstGeom>
          <a:noFill/>
        </p:spPr>
        <p:txBody>
          <a:bodyPr wrap="square" rtlCol="0">
            <a:spAutoFit/>
          </a:bodyPr>
          <a:lstStyle/>
          <a:p>
            <a:pPr algn="ctr"/>
            <a:r>
              <a:rPr lang="en-US" sz="3600" dirty="0">
                <a:solidFill>
                  <a:schemeClr val="bg1"/>
                </a:solidFill>
              </a:rPr>
              <a:t>All: God of light</a:t>
            </a:r>
          </a:p>
          <a:p>
            <a:pPr algn="ctr"/>
            <a:r>
              <a:rPr lang="en-US" sz="3600" dirty="0">
                <a:solidFill>
                  <a:schemeClr val="bg1"/>
                </a:solidFill>
              </a:rPr>
              <a:t>God of hope</a:t>
            </a:r>
          </a:p>
          <a:p>
            <a:pPr algn="ctr"/>
            <a:r>
              <a:rPr lang="en-US" sz="3600" dirty="0">
                <a:solidFill>
                  <a:schemeClr val="bg1"/>
                </a:solidFill>
              </a:rPr>
              <a:t>God of peace</a:t>
            </a:r>
          </a:p>
          <a:p>
            <a:pPr algn="ctr"/>
            <a:r>
              <a:rPr lang="en-US" sz="3600" dirty="0">
                <a:solidFill>
                  <a:schemeClr val="bg1"/>
                </a:solidFill>
              </a:rPr>
              <a:t>God of love</a:t>
            </a:r>
          </a:p>
          <a:p>
            <a:pPr algn="ctr"/>
            <a:endParaRPr lang="en-US" sz="3600" dirty="0">
              <a:solidFill>
                <a:schemeClr val="bg1"/>
              </a:solidFill>
            </a:endParaRPr>
          </a:p>
          <a:p>
            <a:pPr algn="ctr"/>
            <a:r>
              <a:rPr lang="en-US" sz="3600" dirty="0">
                <a:solidFill>
                  <a:schemeClr val="bg1"/>
                </a:solidFill>
              </a:rPr>
              <a:t>Hear our prayer</a:t>
            </a:r>
            <a:endParaRPr lang="en-GB" sz="3600" dirty="0">
              <a:solidFill>
                <a:schemeClr val="bg1"/>
              </a:solidFill>
            </a:endParaRPr>
          </a:p>
        </p:txBody>
      </p:sp>
    </p:spTree>
    <p:extLst>
      <p:ext uri="{BB962C8B-B14F-4D97-AF65-F5344CB8AC3E}">
        <p14:creationId xmlns:p14="http://schemas.microsoft.com/office/powerpoint/2010/main" val="265984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sunset over a desert&#10;&#10;Description automatically generated">
            <a:extLst>
              <a:ext uri="{FF2B5EF4-FFF2-40B4-BE49-F238E27FC236}">
                <a16:creationId xmlns:a16="http://schemas.microsoft.com/office/drawing/2014/main" id="{804C7598-2C3A-B5EB-8FD9-472268AC5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206" y="1344922"/>
            <a:ext cx="7875538" cy="5132660"/>
          </a:xfrm>
          <a:prstGeom prst="rect">
            <a:avLst/>
          </a:prstGeom>
        </p:spPr>
      </p:pic>
      <p:sp>
        <p:nvSpPr>
          <p:cNvPr id="3" name="TextBox 2">
            <a:extLst>
              <a:ext uri="{FF2B5EF4-FFF2-40B4-BE49-F238E27FC236}">
                <a16:creationId xmlns:a16="http://schemas.microsoft.com/office/drawing/2014/main" id="{AA2093D0-5A7C-9A07-656D-01A50B0DD37F}"/>
              </a:ext>
            </a:extLst>
          </p:cNvPr>
          <p:cNvSpPr txBox="1"/>
          <p:nvPr/>
        </p:nvSpPr>
        <p:spPr>
          <a:xfrm>
            <a:off x="474256" y="2141537"/>
            <a:ext cx="2992169" cy="3539430"/>
          </a:xfrm>
          <a:prstGeom prst="rect">
            <a:avLst/>
          </a:prstGeom>
          <a:noFill/>
        </p:spPr>
        <p:txBody>
          <a:bodyPr wrap="square" rtlCol="0">
            <a:spAutoFit/>
          </a:bodyPr>
          <a:lstStyle/>
          <a:p>
            <a:r>
              <a:rPr lang="en-US" sz="2800" b="1" dirty="0">
                <a:solidFill>
                  <a:schemeClr val="bg1"/>
                </a:solidFill>
              </a:rPr>
              <a:t>All: </a:t>
            </a:r>
          </a:p>
          <a:p>
            <a:endParaRPr lang="en-US" sz="2800" dirty="0">
              <a:solidFill>
                <a:schemeClr val="bg1"/>
              </a:solidFill>
            </a:endParaRPr>
          </a:p>
          <a:p>
            <a:r>
              <a:rPr lang="en-US" sz="2800" dirty="0">
                <a:solidFill>
                  <a:schemeClr val="bg1"/>
                </a:solidFill>
              </a:rPr>
              <a:t>We who watch for that day may inherit the great promise in which now we dare to hope. </a:t>
            </a:r>
            <a:endParaRPr lang="en-GB" sz="2800" dirty="0">
              <a:solidFill>
                <a:schemeClr val="bg1"/>
              </a:solidFill>
            </a:endParaRPr>
          </a:p>
        </p:txBody>
      </p:sp>
    </p:spTree>
    <p:extLst>
      <p:ext uri="{BB962C8B-B14F-4D97-AF65-F5344CB8AC3E}">
        <p14:creationId xmlns:p14="http://schemas.microsoft.com/office/powerpoint/2010/main" val="32066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dirty="0">
                <a:solidFill>
                  <a:schemeClr val="bg1"/>
                </a:solidFill>
              </a:rPr>
              <a:t>The lighting of the first candle</a:t>
            </a:r>
            <a:endParaRPr lang="en-GB" sz="3200" dirty="0">
              <a:solidFill>
                <a:schemeClr val="bg1"/>
              </a:solidFill>
            </a:endParaRPr>
          </a:p>
        </p:txBody>
      </p:sp>
      <p:pic>
        <p:nvPicPr>
          <p:cNvPr id="4" name="Picture 3" descr="A group of candles on a table&#10;&#10;Description automatically generated">
            <a:extLst>
              <a:ext uri="{FF2B5EF4-FFF2-40B4-BE49-F238E27FC236}">
                <a16:creationId xmlns:a16="http://schemas.microsoft.com/office/drawing/2014/main" id="{AC498938-E796-D9FF-EFB1-657A9F23A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272" y="1966585"/>
            <a:ext cx="6585560" cy="4390373"/>
          </a:xfrm>
          <a:prstGeom prst="rect">
            <a:avLst/>
          </a:prstGeom>
        </p:spPr>
      </p:pic>
      <p:sp>
        <p:nvSpPr>
          <p:cNvPr id="3" name="TextBox 2">
            <a:extLst>
              <a:ext uri="{FF2B5EF4-FFF2-40B4-BE49-F238E27FC236}">
                <a16:creationId xmlns:a16="http://schemas.microsoft.com/office/drawing/2014/main" id="{1FBFAA54-02C1-7DC5-1594-EA45F977CDEB}"/>
              </a:ext>
            </a:extLst>
          </p:cNvPr>
          <p:cNvSpPr txBox="1"/>
          <p:nvPr/>
        </p:nvSpPr>
        <p:spPr>
          <a:xfrm>
            <a:off x="286683" y="1966585"/>
            <a:ext cx="4865421" cy="4380686"/>
          </a:xfrm>
          <a:prstGeom prst="rect">
            <a:avLst/>
          </a:prstGeom>
          <a:noFill/>
        </p:spPr>
        <p:txBody>
          <a:bodyPr wrap="square" rtlCol="0">
            <a:spAutoFit/>
          </a:bodyPr>
          <a:lstStyle/>
          <a:p>
            <a:pP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God of hope,</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look to you for our identity, our purpose and our fulfilment. We root ourselves in your love so we can reflect you in all that we do and say. </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pray for our friends, families and brothers and sisters across the world. May our words bring hope to desperate or uncertain situations. We might not always know the outcome but we faithfully bring it before you in prayer. </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surrender it to you, O God of hope. This Advent time we pray, ‘Come, Lord Jesus’.</a:t>
            </a:r>
          </a:p>
          <a:p>
            <a:r>
              <a:rPr lang="en-GB" dirty="0">
                <a:solidFill>
                  <a:schemeClr val="bg1"/>
                </a:solidFill>
                <a:effectLst/>
                <a:latin typeface="+mj-lt"/>
                <a:ea typeface="Calibri" panose="020F0502020204030204" pitchFamily="34" charset="0"/>
              </a:rPr>
              <a:t>Amen.</a:t>
            </a:r>
            <a:r>
              <a:rPr lang="en-GB" dirty="0">
                <a:solidFill>
                  <a:schemeClr val="bg1"/>
                </a:solidFill>
                <a:effectLst/>
                <a:latin typeface="+mj-lt"/>
                <a:ea typeface="Calibri" panose="020F0502020204030204" pitchFamily="34" charset="0"/>
                <a:cs typeface="Times New Roman" panose="02020603050405020304" pitchFamily="18" charset="0"/>
              </a:rPr>
              <a:t> </a:t>
            </a:r>
            <a:endParaRPr lang="en-GB" dirty="0">
              <a:solidFill>
                <a:schemeClr val="bg1"/>
              </a:solidFill>
              <a:latin typeface="+mj-lt"/>
            </a:endParaRPr>
          </a:p>
        </p:txBody>
      </p:sp>
    </p:spTree>
    <p:extLst>
      <p:ext uri="{BB962C8B-B14F-4D97-AF65-F5344CB8AC3E}">
        <p14:creationId xmlns:p14="http://schemas.microsoft.com/office/powerpoint/2010/main" val="3051374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256977"/>
            <a:ext cx="3906235" cy="1477328"/>
          </a:xfrm>
          <a:prstGeom prst="rect">
            <a:avLst/>
          </a:prstGeom>
          <a:noFill/>
        </p:spPr>
        <p:txBody>
          <a:bodyPr wrap="square" rtlCol="0">
            <a:spAutoFit/>
          </a:bodyPr>
          <a:lstStyle/>
          <a:p>
            <a:pPr algn="ctr"/>
            <a:r>
              <a:rPr lang="en-US" sz="1800" i="1" dirty="0">
                <a:solidFill>
                  <a:schemeClr val="bg1"/>
                </a:solidFill>
              </a:rPr>
              <a:t>We are waiting for our Lord Jesus Christ to be revealed.</a:t>
            </a:r>
            <a:endParaRPr lang="en-US" dirty="0"/>
          </a:p>
          <a:p>
            <a:endParaRPr lang="en-US" dirty="0"/>
          </a:p>
          <a:p>
            <a:pPr algn="ctr"/>
            <a:r>
              <a:rPr lang="en-US" b="1" dirty="0">
                <a:solidFill>
                  <a:schemeClr val="bg1"/>
                </a:solidFill>
              </a:rPr>
              <a:t>1 Corinthians 1: 7</a:t>
            </a:r>
            <a:br>
              <a:rPr lang="en-US" b="1" dirty="0"/>
            </a:br>
            <a:endParaRPr lang="en-GB" b="1" dirty="0"/>
          </a:p>
        </p:txBody>
      </p:sp>
    </p:spTree>
    <p:extLst>
      <p:ext uri="{BB962C8B-B14F-4D97-AF65-F5344CB8AC3E}">
        <p14:creationId xmlns:p14="http://schemas.microsoft.com/office/powerpoint/2010/main" val="159108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Online Media 1" title="Refugee animation | CAFOD">
            <a:hlinkClick r:id="" action="ppaction://media"/>
            <a:extLst>
              <a:ext uri="{FF2B5EF4-FFF2-40B4-BE49-F238E27FC236}">
                <a16:creationId xmlns:a16="http://schemas.microsoft.com/office/drawing/2014/main" id="{36F07A34-204F-A729-8D63-D93059BB32DD}"/>
              </a:ext>
            </a:extLst>
          </p:cNvPr>
          <p:cNvPicPr>
            <a:picLocks noRot="1" noChangeAspect="1"/>
          </p:cNvPicPr>
          <p:nvPr>
            <a:videoFile r:link="rId1"/>
          </p:nvPr>
        </p:nvPicPr>
        <p:blipFill>
          <a:blip r:embed="rId4"/>
          <a:stretch>
            <a:fillRect/>
          </a:stretch>
        </p:blipFill>
        <p:spPr>
          <a:xfrm>
            <a:off x="1556316" y="1270957"/>
            <a:ext cx="9079368" cy="5129843"/>
          </a:xfrm>
          <a:prstGeom prst="rect">
            <a:avLst/>
          </a:prstGeom>
        </p:spPr>
      </p:pic>
    </p:spTree>
    <p:extLst>
      <p:ext uri="{BB962C8B-B14F-4D97-AF65-F5344CB8AC3E}">
        <p14:creationId xmlns:p14="http://schemas.microsoft.com/office/powerpoint/2010/main" val="14533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501041" y="3107674"/>
            <a:ext cx="11223321" cy="1200329"/>
          </a:xfrm>
          <a:prstGeom prst="rect">
            <a:avLst/>
          </a:prstGeom>
          <a:noFill/>
        </p:spPr>
        <p:txBody>
          <a:bodyPr wrap="square" rtlCol="0">
            <a:spAutoFit/>
          </a:bodyPr>
          <a:lstStyle/>
          <a:p>
            <a:pPr algn="ctr"/>
            <a:r>
              <a:rPr lang="en-US" sz="3600" dirty="0">
                <a:solidFill>
                  <a:schemeClr val="bg1"/>
                </a:solidFill>
              </a:rPr>
              <a:t>Time for silent prayer to remember International Migrants. </a:t>
            </a:r>
            <a:endParaRPr lang="en-GB" sz="3600" dirty="0">
              <a:solidFill>
                <a:schemeClr val="bg1"/>
              </a:solidFill>
            </a:endParaRPr>
          </a:p>
        </p:txBody>
      </p:sp>
    </p:spTree>
    <p:extLst>
      <p:ext uri="{BB962C8B-B14F-4D97-AF65-F5344CB8AC3E}">
        <p14:creationId xmlns:p14="http://schemas.microsoft.com/office/powerpoint/2010/main" val="172035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dirty="0">
                <a:solidFill>
                  <a:schemeClr val="bg1"/>
                </a:solidFill>
              </a:rPr>
              <a:t>The lighting of the second candle</a:t>
            </a:r>
            <a:endParaRPr lang="en-GB" sz="3200" dirty="0">
              <a:solidFill>
                <a:schemeClr val="bg1"/>
              </a:solidFill>
            </a:endParaRPr>
          </a:p>
        </p:txBody>
      </p:sp>
      <p:pic>
        <p:nvPicPr>
          <p:cNvPr id="5" name="Picture 4">
            <a:extLst>
              <a:ext uri="{FF2B5EF4-FFF2-40B4-BE49-F238E27FC236}">
                <a16:creationId xmlns:a16="http://schemas.microsoft.com/office/drawing/2014/main" id="{60734128-A20A-5D6D-4CDB-F676716F5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70" y="2036636"/>
            <a:ext cx="4415425" cy="4415425"/>
          </a:xfrm>
          <a:prstGeom prst="rect">
            <a:avLst/>
          </a:prstGeom>
        </p:spPr>
      </p:pic>
      <p:sp>
        <p:nvSpPr>
          <p:cNvPr id="3" name="TextBox 2">
            <a:extLst>
              <a:ext uri="{FF2B5EF4-FFF2-40B4-BE49-F238E27FC236}">
                <a16:creationId xmlns:a16="http://schemas.microsoft.com/office/drawing/2014/main" id="{9C1BC276-FB0F-A8B3-4C27-7805D59A2726}"/>
              </a:ext>
            </a:extLst>
          </p:cNvPr>
          <p:cNvSpPr txBox="1"/>
          <p:nvPr/>
        </p:nvSpPr>
        <p:spPr>
          <a:xfrm>
            <a:off x="6788061" y="1102290"/>
            <a:ext cx="5111665" cy="5355312"/>
          </a:xfrm>
          <a:prstGeom prst="rect">
            <a:avLst/>
          </a:prstGeom>
          <a:noFill/>
        </p:spPr>
        <p:txBody>
          <a:bodyPr wrap="square" rtlCol="0">
            <a:spAutoFit/>
          </a:bodyPr>
          <a:lstStyle/>
          <a:p>
            <a:pPr algn="ctr"/>
            <a:r>
              <a:rPr lang="en-US" dirty="0">
                <a:solidFill>
                  <a:schemeClr val="bg1"/>
                </a:solidFill>
                <a:effectLst/>
                <a:latin typeface="+mj-lt"/>
              </a:rPr>
              <a:t>God of peace</a:t>
            </a:r>
          </a:p>
          <a:p>
            <a:pPr algn="ctr"/>
            <a:r>
              <a:rPr lang="en-US" dirty="0">
                <a:solidFill>
                  <a:schemeClr val="bg1"/>
                </a:solidFill>
                <a:effectLst/>
                <a:latin typeface="+mj-lt"/>
              </a:rPr>
              <a:t>As we prepare to celebrate your birth may we find time to quieten our hearts and our minds in this busy </a:t>
            </a:r>
            <a:r>
              <a:rPr lang="en-US" dirty="0">
                <a:solidFill>
                  <a:schemeClr val="bg1"/>
                </a:solidFill>
                <a:latin typeface="+mj-lt"/>
              </a:rPr>
              <a:t>world. </a:t>
            </a:r>
          </a:p>
          <a:p>
            <a:pPr algn="ctr"/>
            <a:r>
              <a:rPr lang="en-US" dirty="0">
                <a:solidFill>
                  <a:schemeClr val="bg1"/>
                </a:solidFill>
                <a:effectLst/>
                <a:latin typeface="+mj-lt"/>
              </a:rPr>
              <a:t>We to look to you, the Prince of Peace. </a:t>
            </a:r>
          </a:p>
          <a:p>
            <a:pPr algn="ctr"/>
            <a:endParaRPr lang="en-US" dirty="0">
              <a:solidFill>
                <a:schemeClr val="bg1"/>
              </a:solidFill>
              <a:latin typeface="+mj-lt"/>
            </a:endParaRPr>
          </a:p>
          <a:p>
            <a:pPr algn="ctr"/>
            <a:r>
              <a:rPr lang="en-US" dirty="0">
                <a:solidFill>
                  <a:schemeClr val="bg1"/>
                </a:solidFill>
                <a:latin typeface="+mj-lt"/>
              </a:rPr>
              <a:t>Your peace informs us.</a:t>
            </a:r>
          </a:p>
          <a:p>
            <a:pPr algn="ctr"/>
            <a:r>
              <a:rPr lang="en-US" dirty="0">
                <a:solidFill>
                  <a:schemeClr val="bg1"/>
                </a:solidFill>
                <a:latin typeface="+mj-lt"/>
              </a:rPr>
              <a:t>Your peace soothes us.</a:t>
            </a:r>
          </a:p>
          <a:p>
            <a:pPr algn="ctr"/>
            <a:r>
              <a:rPr lang="en-US" dirty="0">
                <a:solidFill>
                  <a:schemeClr val="bg1"/>
                </a:solidFill>
                <a:latin typeface="+mj-lt"/>
              </a:rPr>
              <a:t>Your peace releases us.</a:t>
            </a:r>
          </a:p>
          <a:p>
            <a:pPr algn="ctr"/>
            <a:r>
              <a:rPr lang="en-US" dirty="0">
                <a:solidFill>
                  <a:schemeClr val="bg1"/>
                </a:solidFill>
                <a:latin typeface="+mj-lt"/>
              </a:rPr>
              <a:t>Your peace blesses us. </a:t>
            </a:r>
          </a:p>
          <a:p>
            <a:pPr algn="ctr"/>
            <a:endParaRPr lang="en-US" dirty="0">
              <a:solidFill>
                <a:schemeClr val="bg1"/>
              </a:solidFill>
              <a:latin typeface="+mj-lt"/>
            </a:endParaRPr>
          </a:p>
          <a:p>
            <a:pPr algn="ctr"/>
            <a:r>
              <a:rPr lang="en-US" dirty="0">
                <a:solidFill>
                  <a:schemeClr val="bg1"/>
                </a:solidFill>
                <a:latin typeface="+mj-lt"/>
              </a:rPr>
              <a:t>Your peace passes all understanding. It can transform hearts and lives. It has the power to bring healing to communities that are deeply divided. It is a gift to a broken world. </a:t>
            </a:r>
          </a:p>
          <a:p>
            <a:pPr algn="ctr"/>
            <a:endParaRPr lang="en-US" dirty="0">
              <a:solidFill>
                <a:schemeClr val="bg1"/>
              </a:solidFill>
              <a:latin typeface="+mj-lt"/>
            </a:endParaRPr>
          </a:p>
          <a:p>
            <a:pPr algn="ctr"/>
            <a:r>
              <a:rPr lang="en-US" dirty="0">
                <a:solidFill>
                  <a:schemeClr val="bg1"/>
                </a:solidFill>
                <a:latin typeface="+mj-lt"/>
              </a:rPr>
              <a:t>Lord, may we be witnesses to this indescribable peace.</a:t>
            </a:r>
          </a:p>
          <a:p>
            <a:pPr algn="ctr"/>
            <a:r>
              <a:rPr lang="en-US" dirty="0">
                <a:solidFill>
                  <a:schemeClr val="bg1"/>
                </a:solidFill>
                <a:latin typeface="+mj-lt"/>
              </a:rPr>
              <a:t>Amen. </a:t>
            </a:r>
          </a:p>
        </p:txBody>
      </p:sp>
    </p:spTree>
    <p:extLst>
      <p:ext uri="{BB962C8B-B14F-4D97-AF65-F5344CB8AC3E}">
        <p14:creationId xmlns:p14="http://schemas.microsoft.com/office/powerpoint/2010/main" val="3716121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3"/>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dirty="0"/>
          </a:p>
          <a:p>
            <a:pPr algn="ctr"/>
            <a:r>
              <a:rPr lang="en-US" b="1" dirty="0">
                <a:solidFill>
                  <a:schemeClr val="bg1"/>
                </a:solidFill>
              </a:rPr>
              <a:t>2 Peter 3: 8-14</a:t>
            </a:r>
            <a:endParaRPr lang="en-GB" b="1" dirty="0"/>
          </a:p>
        </p:txBody>
      </p:sp>
      <p:sp>
        <p:nvSpPr>
          <p:cNvPr id="2" name="TextBox 1">
            <a:extLst>
              <a:ext uri="{FF2B5EF4-FFF2-40B4-BE49-F238E27FC236}">
                <a16:creationId xmlns:a16="http://schemas.microsoft.com/office/drawing/2014/main" id="{9B3D0CC7-872A-2915-599C-CF7801944899}"/>
              </a:ext>
            </a:extLst>
          </p:cNvPr>
          <p:cNvSpPr txBox="1"/>
          <p:nvPr/>
        </p:nvSpPr>
        <p:spPr>
          <a:xfrm>
            <a:off x="8126159" y="5023663"/>
            <a:ext cx="3607496" cy="830997"/>
          </a:xfrm>
          <a:prstGeom prst="rect">
            <a:avLst/>
          </a:prstGeom>
          <a:noFill/>
        </p:spPr>
        <p:txBody>
          <a:bodyPr wrap="square" rtlCol="0">
            <a:spAutoFit/>
          </a:bodyPr>
          <a:lstStyle/>
          <a:p>
            <a:pPr algn="ctr"/>
            <a:r>
              <a:rPr lang="en-GB" sz="2400" i="1" dirty="0">
                <a:solidFill>
                  <a:schemeClr val="bg1"/>
                </a:solidFill>
                <a:effectLst/>
                <a:ea typeface="Times New Roman" panose="02020603050405020304" pitchFamily="18" charset="0"/>
              </a:rPr>
              <a:t>We are waiting for a new heaven and new earth</a:t>
            </a:r>
            <a:endParaRPr lang="en-GB" sz="2400" i="1" dirty="0">
              <a:solidFill>
                <a:schemeClr val="bg1"/>
              </a:solidFill>
            </a:endParaRPr>
          </a:p>
        </p:txBody>
      </p:sp>
    </p:spTree>
    <p:extLst>
      <p:ext uri="{BB962C8B-B14F-4D97-AF65-F5344CB8AC3E}">
        <p14:creationId xmlns:p14="http://schemas.microsoft.com/office/powerpoint/2010/main" val="2480961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501041" y="3107674"/>
            <a:ext cx="11223321" cy="1200329"/>
          </a:xfrm>
          <a:prstGeom prst="rect">
            <a:avLst/>
          </a:prstGeom>
          <a:noFill/>
        </p:spPr>
        <p:txBody>
          <a:bodyPr wrap="square" rtlCol="0">
            <a:spAutoFit/>
          </a:bodyPr>
          <a:lstStyle/>
          <a:p>
            <a:pPr algn="ctr"/>
            <a:r>
              <a:rPr lang="en-US" sz="3600" dirty="0">
                <a:solidFill>
                  <a:schemeClr val="bg1"/>
                </a:solidFill>
              </a:rPr>
              <a:t>Time to pray silently about anything that might be worrying you. </a:t>
            </a:r>
            <a:endParaRPr lang="en-GB" sz="3600" dirty="0">
              <a:solidFill>
                <a:schemeClr val="bg1"/>
              </a:solidFill>
            </a:endParaRPr>
          </a:p>
        </p:txBody>
      </p:sp>
    </p:spTree>
    <p:extLst>
      <p:ext uri="{BB962C8B-B14F-4D97-AF65-F5344CB8AC3E}">
        <p14:creationId xmlns:p14="http://schemas.microsoft.com/office/powerpoint/2010/main" val="1874261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2343</Words>
  <Application>Microsoft Macintosh PowerPoint</Application>
  <PresentationFormat>Widescreen</PresentationFormat>
  <Paragraphs>194</Paragraphs>
  <Slides>17</Slides>
  <Notes>17</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 Black</vt:lpstr>
      <vt:lpstr>Calibri</vt:lpstr>
      <vt:lpstr>Calibri Light</vt:lpstr>
      <vt:lpstr>Helvetica</vt:lpstr>
      <vt:lpstr>Helvetica Neue</vt:lpstr>
      <vt:lpstr>Times New Roman</vt:lpstr>
      <vt:lpstr>Wingdings</vt:lpstr>
      <vt:lpstr>Office Theme</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Bailey</dc:creator>
  <cp:lastModifiedBy>Michael Collins</cp:lastModifiedBy>
  <cp:revision>3</cp:revision>
  <dcterms:created xsi:type="dcterms:W3CDTF">2023-10-23T13:58:14Z</dcterms:created>
  <dcterms:modified xsi:type="dcterms:W3CDTF">2023-11-20T20:51:46Z</dcterms:modified>
</cp:coreProperties>
</file>