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9"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146"/>
    <p:restoredTop sz="97521"/>
  </p:normalViewPr>
  <p:slideViewPr>
    <p:cSldViewPr snapToGrid="0">
      <p:cViewPr varScale="1">
        <p:scale>
          <a:sx n="194" d="100"/>
          <a:sy n="194" d="100"/>
        </p:scale>
        <p:origin x="53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1923" y="1122363"/>
            <a:ext cx="7588155" cy="2621154"/>
          </a:xfrm>
        </p:spPr>
        <p:txBody>
          <a:bodyPr anchor="b">
            <a:normAutofit/>
          </a:bodyPr>
          <a:lstStyle>
            <a:lvl1pPr algn="ctr">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3843708"/>
            <a:ext cx="7588155" cy="1414091"/>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999A8DD2-C443-44AD-85B3-4CE72B962C5F}" type="datetimeFigureOut">
              <a:rPr lang="en-US" smtClean="0"/>
              <a:t>10/22/23</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FA4FCA09-A334-4A38-8A78-E51DCD588AB3}" type="slidenum">
              <a:rPr lang="en-US" smtClean="0"/>
              <a:t>‹#›</a:t>
            </a:fld>
            <a:endParaRPr lang="en-US"/>
          </a:p>
        </p:txBody>
      </p:sp>
    </p:spTree>
    <p:extLst>
      <p:ext uri="{BB962C8B-B14F-4D97-AF65-F5344CB8AC3E}">
        <p14:creationId xmlns:p14="http://schemas.microsoft.com/office/powerpoint/2010/main" val="777521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612648" y="548640"/>
            <a:ext cx="10515600" cy="1132258"/>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612648" y="1680898"/>
            <a:ext cx="10515600" cy="44960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999A8DD2-C443-44AD-85B3-4CE72B962C5F}" type="datetimeFigureOut">
              <a:rPr lang="en-US" smtClean="0"/>
              <a:t>10/22/23</a:t>
            </a:fld>
            <a:endParaRPr lang="en-US"/>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FA4FCA09-A334-4A38-8A78-E51DCD588AB3}" type="slidenum">
              <a:rPr lang="en-US" smtClean="0"/>
              <a:t>‹#›</a:t>
            </a:fld>
            <a:endParaRPr lang="en-US"/>
          </a:p>
        </p:txBody>
      </p:sp>
    </p:spTree>
    <p:extLst>
      <p:ext uri="{BB962C8B-B14F-4D97-AF65-F5344CB8AC3E}">
        <p14:creationId xmlns:p14="http://schemas.microsoft.com/office/powerpoint/2010/main" val="41308135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9634888" y="578497"/>
            <a:ext cx="2047037" cy="5598466"/>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838200" y="578497"/>
            <a:ext cx="8796688" cy="5598465"/>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999A8DD2-C443-44AD-85B3-4CE72B962C5F}" type="datetimeFigureOut">
              <a:rPr lang="en-US" smtClean="0"/>
              <a:t>10/22/23</a:t>
            </a:fld>
            <a:endParaRPr lang="en-US"/>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FA4FCA09-A334-4A38-8A78-E51DCD588AB3}" type="slidenum">
              <a:rPr lang="en-US" smtClean="0"/>
              <a:t>‹#›</a:t>
            </a:fld>
            <a:endParaRPr lang="en-US"/>
          </a:p>
        </p:txBody>
      </p:sp>
    </p:spTree>
    <p:extLst>
      <p:ext uri="{BB962C8B-B14F-4D97-AF65-F5344CB8AC3E}">
        <p14:creationId xmlns:p14="http://schemas.microsoft.com/office/powerpoint/2010/main" val="2691336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999A8DD2-C443-44AD-85B3-4CE72B962C5F}" type="datetimeFigureOut">
              <a:rPr lang="en-US" smtClean="0"/>
              <a:t>10/22/23</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FA4FCA09-A334-4A38-8A78-E51DCD588AB3}" type="slidenum">
              <a:rPr lang="en-US" smtClean="0"/>
              <a:t>‹#›</a:t>
            </a:fld>
            <a:endParaRPr lang="en-US"/>
          </a:p>
        </p:txBody>
      </p:sp>
    </p:spTree>
    <p:extLst>
      <p:ext uri="{BB962C8B-B14F-4D97-AF65-F5344CB8AC3E}">
        <p14:creationId xmlns:p14="http://schemas.microsoft.com/office/powerpoint/2010/main" val="6172046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603381" y="553616"/>
            <a:ext cx="8273140" cy="4008859"/>
          </a:xfrm>
        </p:spPr>
        <p:txBody>
          <a:bodyPr anchor="t">
            <a:normAutofit/>
          </a:bodyPr>
          <a:lstStyle>
            <a:lvl1pPr>
              <a:defRPr sz="5400" cap="all"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603380" y="4589463"/>
            <a:ext cx="8273140" cy="1384617"/>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999A8DD2-C443-44AD-85B3-4CE72B962C5F}" type="datetimeFigureOut">
              <a:rPr lang="en-US" smtClean="0"/>
              <a:t>10/22/23</a:t>
            </a:fld>
            <a:endParaRPr lang="en-US"/>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FA4FCA09-A334-4A38-8A78-E51DCD588AB3}" type="slidenum">
              <a:rPr lang="en-US" smtClean="0"/>
              <a:t>‹#›</a:t>
            </a:fld>
            <a:endParaRPr lang="en-US"/>
          </a:p>
        </p:txBody>
      </p:sp>
    </p:spTree>
    <p:extLst>
      <p:ext uri="{BB962C8B-B14F-4D97-AF65-F5344CB8AC3E}">
        <p14:creationId xmlns:p14="http://schemas.microsoft.com/office/powerpoint/2010/main" val="24204631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612648"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999A8DD2-C443-44AD-85B3-4CE72B962C5F}" type="datetimeFigureOut">
              <a:rPr lang="en-US" smtClean="0"/>
              <a:t>10/22/23</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FA4FCA09-A334-4A38-8A78-E51DCD588AB3}" type="slidenum">
              <a:rPr lang="en-US" smtClean="0"/>
              <a:t>‹#›</a:t>
            </a:fld>
            <a:endParaRPr lang="en-US"/>
          </a:p>
        </p:txBody>
      </p:sp>
    </p:spTree>
    <p:extLst>
      <p:ext uri="{BB962C8B-B14F-4D97-AF65-F5344CB8AC3E}">
        <p14:creationId xmlns:p14="http://schemas.microsoft.com/office/powerpoint/2010/main" val="9899259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609600" y="2386894"/>
            <a:ext cx="5157787"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6172199" y="2386894"/>
            <a:ext cx="5183189"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999A8DD2-C443-44AD-85B3-4CE72B962C5F}" type="datetimeFigureOut">
              <a:rPr lang="en-US" smtClean="0"/>
              <a:t>10/22/23</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FA4FCA09-A334-4A38-8A78-E51DCD588AB3}" type="slidenum">
              <a:rPr lang="en-US" smtClean="0"/>
              <a:t>‹#›</a:t>
            </a:fld>
            <a:endParaRPr lang="en-US"/>
          </a:p>
        </p:txBody>
      </p:sp>
    </p:spTree>
    <p:extLst>
      <p:ext uri="{BB962C8B-B14F-4D97-AF65-F5344CB8AC3E}">
        <p14:creationId xmlns:p14="http://schemas.microsoft.com/office/powerpoint/2010/main" val="40104409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999A8DD2-C443-44AD-85B3-4CE72B962C5F}" type="datetimeFigureOut">
              <a:rPr lang="en-US" smtClean="0"/>
              <a:t>10/22/23</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FA4FCA09-A334-4A38-8A78-E51DCD588AB3}" type="slidenum">
              <a:rPr lang="en-US" smtClean="0"/>
              <a:t>‹#›</a:t>
            </a:fld>
            <a:endParaRPr lang="en-US"/>
          </a:p>
        </p:txBody>
      </p:sp>
    </p:spTree>
    <p:extLst>
      <p:ext uri="{BB962C8B-B14F-4D97-AF65-F5344CB8AC3E}">
        <p14:creationId xmlns:p14="http://schemas.microsoft.com/office/powerpoint/2010/main" val="2392473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999A8DD2-C443-44AD-85B3-4CE72B962C5F}" type="datetimeFigureOut">
              <a:rPr lang="en-US" smtClean="0"/>
              <a:t>10/22/23</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FA4FCA09-A334-4A38-8A78-E51DCD588AB3}" type="slidenum">
              <a:rPr lang="en-US" smtClean="0"/>
              <a:t>‹#›</a:t>
            </a:fld>
            <a:endParaRPr lang="en-US"/>
          </a:p>
        </p:txBody>
      </p:sp>
    </p:spTree>
    <p:extLst>
      <p:ext uri="{BB962C8B-B14F-4D97-AF65-F5344CB8AC3E}">
        <p14:creationId xmlns:p14="http://schemas.microsoft.com/office/powerpoint/2010/main" val="13945860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597160" y="553616"/>
            <a:ext cx="3595634" cy="1757505"/>
          </a:xfrm>
        </p:spPr>
        <p:txBody>
          <a:bodyPr anchor="t">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6"/>
            <a:ext cx="6279741" cy="54864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597160" y="2311121"/>
            <a:ext cx="3595634" cy="3728895"/>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999A8DD2-C443-44AD-85B3-4CE72B962C5F}" type="datetimeFigureOut">
              <a:rPr lang="en-US" smtClean="0"/>
              <a:t>10/22/23</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FA4FCA09-A334-4A38-8A78-E51DCD588AB3}" type="slidenum">
              <a:rPr lang="en-US" smtClean="0"/>
              <a:t>‹#›</a:t>
            </a:fld>
            <a:endParaRPr lang="en-US"/>
          </a:p>
        </p:txBody>
      </p:sp>
    </p:spTree>
    <p:extLst>
      <p:ext uri="{BB962C8B-B14F-4D97-AF65-F5344CB8AC3E}">
        <p14:creationId xmlns:p14="http://schemas.microsoft.com/office/powerpoint/2010/main" val="2863177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594360" y="557784"/>
            <a:ext cx="3595634" cy="2212313"/>
          </a:xfrm>
        </p:spPr>
        <p:txBody>
          <a:bodyPr anchor="t">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p:nvPr>
        </p:nvSpPr>
        <p:spPr>
          <a:xfrm>
            <a:off x="5063319" y="657103"/>
            <a:ext cx="6483687" cy="555590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09601"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999A8DD2-C443-44AD-85B3-4CE72B962C5F}" type="datetimeFigureOut">
              <a:rPr lang="en-US" smtClean="0"/>
              <a:t>10/22/23</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FA4FCA09-A334-4A38-8A78-E51DCD588AB3}" type="slidenum">
              <a:rPr lang="en-US" smtClean="0"/>
              <a:t>‹#›</a:t>
            </a:fld>
            <a:endParaRPr lang="en-US"/>
          </a:p>
        </p:txBody>
      </p:sp>
    </p:spTree>
    <p:extLst>
      <p:ext uri="{BB962C8B-B14F-4D97-AF65-F5344CB8AC3E}">
        <p14:creationId xmlns:p14="http://schemas.microsoft.com/office/powerpoint/2010/main" val="134986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999A8DD2-C443-44AD-85B3-4CE72B962C5F}" type="datetimeFigureOut">
              <a:rPr lang="en-US" smtClean="0"/>
              <a:t>10/22/23</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endParaRPr lang="en-US"/>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FA4FCA09-A334-4A38-8A78-E51DCD588AB3}" type="slidenum">
              <a:rPr lang="en-US" smtClean="0"/>
              <a:t>‹#›</a:t>
            </a:fld>
            <a:endParaRPr lang="en-US"/>
          </a:p>
        </p:txBody>
      </p:sp>
    </p:spTree>
    <p:extLst>
      <p:ext uri="{BB962C8B-B14F-4D97-AF65-F5344CB8AC3E}">
        <p14:creationId xmlns:p14="http://schemas.microsoft.com/office/powerpoint/2010/main" val="261026465"/>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8" r:id="rId6"/>
    <p:sldLayoutId id="2147483693" r:id="rId7"/>
    <p:sldLayoutId id="2147483694" r:id="rId8"/>
    <p:sldLayoutId id="2147483695" r:id="rId9"/>
    <p:sldLayoutId id="2147483697" r:id="rId10"/>
    <p:sldLayoutId id="2147483696" r:id="rId11"/>
  </p:sldLayoutIdLst>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cafod.org.uk/pray/laudate-deum-explained"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cafod.org.uk/pray/fratelli-tutti-explained" TargetMode="External"/><Relationship Id="rId2" Type="http://schemas.openxmlformats.org/officeDocument/2006/relationships/hyperlink" Target="https://cafod.org.uk/pray/laudato-si-encyclica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BDB98-0D65-B4DE-7ACE-0C1D47459D4F}"/>
              </a:ext>
            </a:extLst>
          </p:cNvPr>
          <p:cNvSpPr>
            <a:spLocks noGrp="1"/>
          </p:cNvSpPr>
          <p:nvPr>
            <p:ph type="ctrTitle"/>
          </p:nvPr>
        </p:nvSpPr>
        <p:spPr>
          <a:xfrm>
            <a:off x="973259" y="1915886"/>
            <a:ext cx="4149483" cy="1889202"/>
          </a:xfrm>
        </p:spPr>
        <p:txBody>
          <a:bodyPr>
            <a:normAutofit/>
          </a:bodyPr>
          <a:lstStyle/>
          <a:p>
            <a:r>
              <a:rPr lang="en-IE" b="1" i="1" u="none" strike="noStrike">
                <a:effectLst/>
              </a:rPr>
              <a:t>Laudate Deum</a:t>
            </a:r>
            <a:endParaRPr lang="en-US"/>
          </a:p>
        </p:txBody>
      </p:sp>
      <p:sp>
        <p:nvSpPr>
          <p:cNvPr id="14" name="Subtitle 2">
            <a:extLst>
              <a:ext uri="{FF2B5EF4-FFF2-40B4-BE49-F238E27FC236}">
                <a16:creationId xmlns:a16="http://schemas.microsoft.com/office/drawing/2014/main" id="{7604D864-A6BD-C75F-9B88-BAB58775ABDD}"/>
              </a:ext>
            </a:extLst>
          </p:cNvPr>
          <p:cNvSpPr>
            <a:spLocks noGrp="1"/>
          </p:cNvSpPr>
          <p:nvPr>
            <p:ph type="subTitle" idx="1"/>
          </p:nvPr>
        </p:nvSpPr>
        <p:spPr>
          <a:xfrm>
            <a:off x="903890" y="4035162"/>
            <a:ext cx="4288220" cy="1334506"/>
          </a:xfrm>
        </p:spPr>
        <p:txBody>
          <a:bodyPr>
            <a:normAutofit/>
          </a:bodyPr>
          <a:lstStyle/>
          <a:p>
            <a:r>
              <a:rPr lang="en-US" sz="1800" dirty="0"/>
              <a:t>Pope Francis on the Environment </a:t>
            </a:r>
          </a:p>
        </p:txBody>
      </p:sp>
      <p:pic>
        <p:nvPicPr>
          <p:cNvPr id="4" name="Picture 3" descr="A splash of colours on a white surface">
            <a:extLst>
              <a:ext uri="{FF2B5EF4-FFF2-40B4-BE49-F238E27FC236}">
                <a16:creationId xmlns:a16="http://schemas.microsoft.com/office/drawing/2014/main" id="{6315492F-A1E3-C4B2-FB1D-A2F11DE81C42}"/>
              </a:ext>
            </a:extLst>
          </p:cNvPr>
          <p:cNvPicPr>
            <a:picLocks noChangeAspect="1"/>
          </p:cNvPicPr>
          <p:nvPr/>
        </p:nvPicPr>
        <p:blipFill rotWithShape="1">
          <a:blip r:embed="rId2"/>
          <a:srcRect r="25002" b="3"/>
          <a:stretch/>
        </p:blipFill>
        <p:spPr>
          <a:xfrm>
            <a:off x="6138535" y="794406"/>
            <a:ext cx="5244168" cy="5244168"/>
          </a:xfrm>
          <a:custGeom>
            <a:avLst/>
            <a:gdLst/>
            <a:ahLst/>
            <a:cxnLst/>
            <a:rect l="l" t="t" r="r" b="b"/>
            <a:pathLst>
              <a:path w="5244168" h="5244168">
                <a:moveTo>
                  <a:pt x="2622084" y="0"/>
                </a:moveTo>
                <a:cubicBezTo>
                  <a:pt x="4070221" y="0"/>
                  <a:pt x="5244168" y="1173947"/>
                  <a:pt x="5244168" y="2622084"/>
                </a:cubicBezTo>
                <a:cubicBezTo>
                  <a:pt x="5244168" y="4070221"/>
                  <a:pt x="4070221" y="5244168"/>
                  <a:pt x="2622084" y="5244168"/>
                </a:cubicBezTo>
                <a:cubicBezTo>
                  <a:pt x="1173947" y="5244168"/>
                  <a:pt x="0" y="4070221"/>
                  <a:pt x="0" y="2622084"/>
                </a:cubicBezTo>
                <a:cubicBezTo>
                  <a:pt x="0" y="1173947"/>
                  <a:pt x="1173947" y="0"/>
                  <a:pt x="2622084" y="0"/>
                </a:cubicBezTo>
                <a:close/>
              </a:path>
            </a:pathLst>
          </a:custGeom>
          <a:noFill/>
        </p:spPr>
      </p:pic>
      <p:sp>
        <p:nvSpPr>
          <p:cNvPr id="16" name="Date Placeholder 8">
            <a:extLst>
              <a:ext uri="{FF2B5EF4-FFF2-40B4-BE49-F238E27FC236}">
                <a16:creationId xmlns:a16="http://schemas.microsoft.com/office/drawing/2014/main" id="{0305C58C-561F-DB4D-A96A-FCD0201FEECC}"/>
              </a:ext>
            </a:extLst>
          </p:cNvPr>
          <p:cNvSpPr>
            <a:spLocks noGrp="1"/>
          </p:cNvSpPr>
          <p:nvPr>
            <p:ph type="dt" sz="half" idx="10"/>
          </p:nvPr>
        </p:nvSpPr>
        <p:spPr>
          <a:xfrm>
            <a:off x="137160" y="6453002"/>
            <a:ext cx="3494314" cy="365125"/>
          </a:xfrm>
        </p:spPr>
        <p:txBody>
          <a:bodyPr/>
          <a:lstStyle/>
          <a:p>
            <a:pPr>
              <a:spcAft>
                <a:spcPts val="600"/>
              </a:spcAft>
            </a:pPr>
            <a:fld id="{336470EE-BA21-4B00-BC54-F6671576358F}" type="datetime1">
              <a:rPr lang="en-US" smtClean="0"/>
              <a:pPr>
                <a:spcAft>
                  <a:spcPts val="600"/>
                </a:spcAft>
              </a:pPr>
              <a:t>10/22/23</a:t>
            </a:fld>
            <a:endParaRPr lang="en-US"/>
          </a:p>
        </p:txBody>
      </p:sp>
      <p:sp>
        <p:nvSpPr>
          <p:cNvPr id="18" name="Footer Placeholder 9">
            <a:extLst>
              <a:ext uri="{FF2B5EF4-FFF2-40B4-BE49-F238E27FC236}">
                <a16:creationId xmlns:a16="http://schemas.microsoft.com/office/drawing/2014/main" id="{2652993B-4B56-F093-0878-AFC73EAFA429}"/>
              </a:ext>
            </a:extLst>
          </p:cNvPr>
          <p:cNvSpPr>
            <a:spLocks noGrp="1"/>
          </p:cNvSpPr>
          <p:nvPr>
            <p:ph type="ftr" sz="quarter" idx="11"/>
          </p:nvPr>
        </p:nvSpPr>
        <p:spPr>
          <a:xfrm>
            <a:off x="8876521" y="6453002"/>
            <a:ext cx="2805405" cy="365125"/>
          </a:xfrm>
        </p:spPr>
        <p:txBody>
          <a:bodyPr/>
          <a:lstStyle/>
          <a:p>
            <a:pPr>
              <a:spcAft>
                <a:spcPts val="600"/>
              </a:spcAft>
            </a:pPr>
            <a:r>
              <a:rPr lang="en-US"/>
              <a:t>Sample Footer Text</a:t>
            </a:r>
          </a:p>
        </p:txBody>
      </p:sp>
      <p:sp>
        <p:nvSpPr>
          <p:cNvPr id="20" name="Slide Number Placeholder 10">
            <a:extLst>
              <a:ext uri="{FF2B5EF4-FFF2-40B4-BE49-F238E27FC236}">
                <a16:creationId xmlns:a16="http://schemas.microsoft.com/office/drawing/2014/main" id="{48A859AF-B3E4-088A-34FB-47F4DD0C2C50}"/>
              </a:ext>
            </a:extLst>
          </p:cNvPr>
          <p:cNvSpPr>
            <a:spLocks noGrp="1"/>
          </p:cNvSpPr>
          <p:nvPr>
            <p:ph type="sldNum" sz="quarter" idx="12"/>
          </p:nvPr>
        </p:nvSpPr>
        <p:spPr>
          <a:xfrm>
            <a:off x="11632162" y="6453002"/>
            <a:ext cx="429207" cy="365125"/>
          </a:xfrm>
        </p:spPr>
        <p:txBody>
          <a:bodyPr/>
          <a:lstStyle/>
          <a:p>
            <a:pPr>
              <a:spcAft>
                <a:spcPts val="600"/>
              </a:spcAft>
            </a:pPr>
            <a:fld id="{6F391B04-159E-4284-919C-20BE23D169A4}" type="slidenum">
              <a:rPr lang="en-US" smtClean="0"/>
              <a:pPr>
                <a:spcAft>
                  <a:spcPts val="600"/>
                </a:spcAft>
              </a:pPr>
              <a:t>1</a:t>
            </a:fld>
            <a:endParaRPr lang="en-US"/>
          </a:p>
        </p:txBody>
      </p:sp>
    </p:spTree>
    <p:extLst>
      <p:ext uri="{BB962C8B-B14F-4D97-AF65-F5344CB8AC3E}">
        <p14:creationId xmlns:p14="http://schemas.microsoft.com/office/powerpoint/2010/main" val="18821731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99F4F6-2529-D0B0-D084-332B5BD5193D}"/>
              </a:ext>
            </a:extLst>
          </p:cNvPr>
          <p:cNvSpPr>
            <a:spLocks noGrp="1"/>
          </p:cNvSpPr>
          <p:nvPr>
            <p:ph type="title"/>
          </p:nvPr>
        </p:nvSpPr>
        <p:spPr/>
        <p:txBody>
          <a:bodyPr>
            <a:normAutofit/>
          </a:bodyPr>
          <a:lstStyle/>
          <a:p>
            <a:r>
              <a:rPr lang="en-IE" b="1" i="0" u="none" strike="noStrike" dirty="0">
                <a:solidFill>
                  <a:srgbClr val="000000"/>
                </a:solidFill>
                <a:effectLst/>
                <a:latin typeface="Montserrat" pitchFamily="2" charset="77"/>
              </a:rPr>
              <a:t>Laudate Deum prayer</a:t>
            </a:r>
            <a:br>
              <a:rPr lang="en-IE" b="1" i="0" u="none" strike="noStrike" dirty="0">
                <a:solidFill>
                  <a:srgbClr val="000000"/>
                </a:solidFill>
                <a:effectLst/>
                <a:latin typeface="Montserrat" pitchFamily="2" charset="77"/>
              </a:rPr>
            </a:br>
            <a:r>
              <a:rPr lang="en-IE" sz="1600" i="1" dirty="0">
                <a:effectLst/>
              </a:rPr>
              <a:t>A prayer inspired by the Apostolic Exhortation </a:t>
            </a:r>
            <a:r>
              <a:rPr lang="en-IE" sz="1600" i="1" u="sng" dirty="0">
                <a:effectLst/>
                <a:hlinkClick r:id="rId2"/>
              </a:rPr>
              <a:t>Laudate Deum</a:t>
            </a:r>
            <a:r>
              <a:rPr lang="en-IE" sz="1600" i="1" dirty="0">
                <a:effectLst/>
              </a:rPr>
              <a:t> released by Pope Francis on 4 October 2023.</a:t>
            </a:r>
            <a:br>
              <a:rPr lang="en-IE" sz="1600" dirty="0">
                <a:effectLst/>
              </a:rPr>
            </a:br>
            <a:endParaRPr lang="en-US" sz="1600" dirty="0"/>
          </a:p>
        </p:txBody>
      </p:sp>
      <p:sp>
        <p:nvSpPr>
          <p:cNvPr id="3" name="Content Placeholder 2">
            <a:extLst>
              <a:ext uri="{FF2B5EF4-FFF2-40B4-BE49-F238E27FC236}">
                <a16:creationId xmlns:a16="http://schemas.microsoft.com/office/drawing/2014/main" id="{1101D5D7-59F3-F7CD-A516-0A4279E6770A}"/>
              </a:ext>
            </a:extLst>
          </p:cNvPr>
          <p:cNvSpPr>
            <a:spLocks noGrp="1"/>
          </p:cNvSpPr>
          <p:nvPr>
            <p:ph idx="1"/>
          </p:nvPr>
        </p:nvSpPr>
        <p:spPr/>
        <p:txBody>
          <a:bodyPr>
            <a:normAutofit fontScale="55000" lnSpcReduction="20000"/>
          </a:bodyPr>
          <a:lstStyle/>
          <a:p>
            <a:pPr marL="0" indent="0" algn="ctr">
              <a:buNone/>
            </a:pPr>
            <a:r>
              <a:rPr lang="en-IE" dirty="0">
                <a:effectLst/>
              </a:rPr>
              <a:t>Laudate Deum,</a:t>
            </a:r>
            <a:br>
              <a:rPr lang="en-IE" dirty="0">
                <a:effectLst/>
              </a:rPr>
            </a:br>
            <a:r>
              <a:rPr lang="en-IE" dirty="0">
                <a:effectLst/>
              </a:rPr>
              <a:t>O God we praise you,</a:t>
            </a:r>
            <a:br>
              <a:rPr lang="en-IE" dirty="0">
                <a:effectLst/>
              </a:rPr>
            </a:br>
            <a:r>
              <a:rPr lang="en-IE" dirty="0">
                <a:effectLst/>
              </a:rPr>
              <a:t>for the world sings</a:t>
            </a:r>
            <a:br>
              <a:rPr lang="en-IE" dirty="0">
                <a:effectLst/>
              </a:rPr>
            </a:br>
            <a:r>
              <a:rPr lang="en-IE" dirty="0">
                <a:effectLst/>
              </a:rPr>
              <a:t>of your infinite love.</a:t>
            </a:r>
          </a:p>
          <a:p>
            <a:pPr marL="0" indent="0" algn="ctr">
              <a:buNone/>
            </a:pPr>
            <a:r>
              <a:rPr lang="en-IE" dirty="0">
                <a:effectLst/>
              </a:rPr>
              <a:t>Forgive us our failure</a:t>
            </a:r>
            <a:br>
              <a:rPr lang="en-IE" dirty="0">
                <a:effectLst/>
              </a:rPr>
            </a:br>
            <a:r>
              <a:rPr lang="en-IE" dirty="0">
                <a:effectLst/>
              </a:rPr>
              <a:t>to agree a way forward</a:t>
            </a:r>
            <a:br>
              <a:rPr lang="en-IE" dirty="0">
                <a:effectLst/>
              </a:rPr>
            </a:br>
            <a:r>
              <a:rPr lang="en-IE" dirty="0">
                <a:effectLst/>
              </a:rPr>
              <a:t>to protect this earth</a:t>
            </a:r>
            <a:br>
              <a:rPr lang="en-IE" dirty="0">
                <a:effectLst/>
              </a:rPr>
            </a:br>
            <a:r>
              <a:rPr lang="en-IE" dirty="0">
                <a:effectLst/>
              </a:rPr>
              <a:t>and our children's future.</a:t>
            </a:r>
          </a:p>
          <a:p>
            <a:pPr marL="0" indent="0" algn="ctr">
              <a:buNone/>
            </a:pPr>
            <a:r>
              <a:rPr lang="en-IE" dirty="0">
                <a:effectLst/>
              </a:rPr>
              <a:t>For the way the powerful</a:t>
            </a:r>
            <a:br>
              <a:rPr lang="en-IE" dirty="0">
                <a:effectLst/>
              </a:rPr>
            </a:br>
            <a:r>
              <a:rPr lang="en-IE" dirty="0">
                <a:effectLst/>
              </a:rPr>
              <a:t>shelter behind their wealth,</a:t>
            </a:r>
            <a:br>
              <a:rPr lang="en-IE" dirty="0">
                <a:effectLst/>
              </a:rPr>
            </a:br>
            <a:r>
              <a:rPr lang="en-IE" dirty="0">
                <a:effectLst/>
              </a:rPr>
              <a:t>while the poorest people are disregarded,</a:t>
            </a:r>
            <a:br>
              <a:rPr lang="en-IE" dirty="0">
                <a:effectLst/>
              </a:rPr>
            </a:br>
            <a:r>
              <a:rPr lang="en-IE" dirty="0">
                <a:effectLst/>
              </a:rPr>
              <a:t>and the earth is at breaking point.</a:t>
            </a:r>
          </a:p>
          <a:p>
            <a:pPr marL="0" indent="0" algn="ctr">
              <a:buNone/>
            </a:pPr>
            <a:r>
              <a:rPr lang="en-IE" dirty="0">
                <a:effectLst/>
              </a:rPr>
              <a:t>Guide our leaders</a:t>
            </a:r>
            <a:br>
              <a:rPr lang="en-IE" dirty="0">
                <a:effectLst/>
              </a:rPr>
            </a:br>
            <a:r>
              <a:rPr lang="en-IE" dirty="0">
                <a:effectLst/>
              </a:rPr>
              <a:t>to set aside their own interests</a:t>
            </a:r>
            <a:br>
              <a:rPr lang="en-IE" dirty="0">
                <a:effectLst/>
              </a:rPr>
            </a:br>
            <a:r>
              <a:rPr lang="en-IE" dirty="0">
                <a:effectLst/>
              </a:rPr>
              <a:t>in the interest of us all</a:t>
            </a:r>
            <a:br>
              <a:rPr lang="en-IE" dirty="0">
                <a:effectLst/>
              </a:rPr>
            </a:br>
            <a:r>
              <a:rPr lang="en-IE" dirty="0">
                <a:effectLst/>
              </a:rPr>
              <a:t>and grant us all the courage</a:t>
            </a:r>
            <a:br>
              <a:rPr lang="en-IE" dirty="0">
                <a:effectLst/>
              </a:rPr>
            </a:br>
            <a:r>
              <a:rPr lang="en-IE" dirty="0">
                <a:effectLst/>
              </a:rPr>
              <a:t>to turn our concern into change.</a:t>
            </a:r>
          </a:p>
          <a:p>
            <a:pPr marL="0" indent="0" algn="ctr">
              <a:buNone/>
            </a:pPr>
            <a:r>
              <a:rPr lang="en-IE" dirty="0">
                <a:effectLst/>
              </a:rPr>
              <a:t>Strengthen our faith,</a:t>
            </a:r>
            <a:br>
              <a:rPr lang="en-IE" dirty="0">
                <a:effectLst/>
              </a:rPr>
            </a:br>
            <a:r>
              <a:rPr lang="en-IE" dirty="0">
                <a:effectLst/>
              </a:rPr>
              <a:t>and let us never lose hope</a:t>
            </a:r>
            <a:br>
              <a:rPr lang="en-IE" dirty="0">
                <a:effectLst/>
              </a:rPr>
            </a:br>
            <a:r>
              <a:rPr lang="en-IE" dirty="0">
                <a:effectLst/>
              </a:rPr>
              <a:t>so together we may rise up</a:t>
            </a:r>
            <a:br>
              <a:rPr lang="en-IE" dirty="0">
                <a:effectLst/>
              </a:rPr>
            </a:br>
            <a:r>
              <a:rPr lang="en-IE" dirty="0">
                <a:effectLst/>
              </a:rPr>
              <a:t>responding to the urgent call</a:t>
            </a:r>
            <a:br>
              <a:rPr lang="en-IE" dirty="0">
                <a:effectLst/>
              </a:rPr>
            </a:br>
            <a:r>
              <a:rPr lang="en-IE" dirty="0">
                <a:effectLst/>
              </a:rPr>
              <a:t>of your people and all creation. </a:t>
            </a:r>
          </a:p>
          <a:p>
            <a:pPr marL="0" indent="0" algn="ctr">
              <a:buNone/>
            </a:pPr>
            <a:r>
              <a:rPr lang="en-IE" dirty="0">
                <a:effectLst/>
              </a:rPr>
              <a:t>Amen.</a:t>
            </a:r>
          </a:p>
          <a:p>
            <a:endParaRPr lang="en-US" dirty="0"/>
          </a:p>
        </p:txBody>
      </p:sp>
    </p:spTree>
    <p:extLst>
      <p:ext uri="{BB962C8B-B14F-4D97-AF65-F5344CB8AC3E}">
        <p14:creationId xmlns:p14="http://schemas.microsoft.com/office/powerpoint/2010/main" val="18764342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C9FEF-4132-6200-9628-5FB7738DFEE8}"/>
              </a:ext>
            </a:extLst>
          </p:cNvPr>
          <p:cNvSpPr>
            <a:spLocks noGrp="1"/>
          </p:cNvSpPr>
          <p:nvPr>
            <p:ph type="title"/>
          </p:nvPr>
        </p:nvSpPr>
        <p:spPr/>
        <p:txBody>
          <a:bodyPr>
            <a:normAutofit fontScale="90000"/>
          </a:bodyPr>
          <a:lstStyle/>
          <a:p>
            <a:r>
              <a:rPr lang="en-IE" b="1" i="0" u="none" strike="noStrike" dirty="0">
                <a:solidFill>
                  <a:srgbClr val="000000"/>
                </a:solidFill>
                <a:effectLst/>
                <a:latin typeface="Montserrat" pitchFamily="2" charset="77"/>
              </a:rPr>
              <a:t>A prayer for our earth</a:t>
            </a:r>
            <a:br>
              <a:rPr lang="en-IE" b="1" i="0" u="none" strike="noStrike" dirty="0">
                <a:solidFill>
                  <a:srgbClr val="000000"/>
                </a:solidFill>
                <a:effectLst/>
                <a:latin typeface="Montserrat" pitchFamily="2" charset="77"/>
              </a:rPr>
            </a:br>
            <a:r>
              <a:rPr lang="en-IE" sz="1300" dirty="0">
                <a:effectLst/>
              </a:rPr>
              <a:t>This prayer by Pope Francis appeared at the end of his 2015 encyclical </a:t>
            </a:r>
            <a:r>
              <a:rPr lang="en-IE" sz="1300" dirty="0" err="1">
                <a:effectLst/>
              </a:rPr>
              <a:t>Laudato</a:t>
            </a:r>
            <a:r>
              <a:rPr lang="en-IE" sz="1300" dirty="0">
                <a:effectLst/>
              </a:rPr>
              <a:t> Si'. It is for all who believe in God who is the all-powerful Creator.</a:t>
            </a:r>
            <a:br>
              <a:rPr lang="en-IE" dirty="0">
                <a:effectLst/>
              </a:rPr>
            </a:br>
            <a:endParaRPr lang="en-US" dirty="0"/>
          </a:p>
        </p:txBody>
      </p:sp>
      <p:sp>
        <p:nvSpPr>
          <p:cNvPr id="3" name="Content Placeholder 2">
            <a:extLst>
              <a:ext uri="{FF2B5EF4-FFF2-40B4-BE49-F238E27FC236}">
                <a16:creationId xmlns:a16="http://schemas.microsoft.com/office/drawing/2014/main" id="{974562E3-4286-022E-4CAA-5FF89EDFE63B}"/>
              </a:ext>
            </a:extLst>
          </p:cNvPr>
          <p:cNvSpPr>
            <a:spLocks noGrp="1"/>
          </p:cNvSpPr>
          <p:nvPr>
            <p:ph idx="1"/>
          </p:nvPr>
        </p:nvSpPr>
        <p:spPr/>
        <p:txBody>
          <a:bodyPr>
            <a:normAutofit fontScale="47500" lnSpcReduction="20000"/>
          </a:bodyPr>
          <a:lstStyle/>
          <a:p>
            <a:pPr marL="0" indent="0" algn="ctr">
              <a:buNone/>
            </a:pPr>
            <a:r>
              <a:rPr lang="en-IE" dirty="0">
                <a:effectLst/>
              </a:rPr>
              <a:t>All powerful God,</a:t>
            </a:r>
            <a:br>
              <a:rPr lang="en-IE" dirty="0">
                <a:effectLst/>
              </a:rPr>
            </a:br>
            <a:r>
              <a:rPr lang="en-IE" dirty="0">
                <a:effectLst/>
              </a:rPr>
              <a:t>you are present in the universe</a:t>
            </a:r>
            <a:br>
              <a:rPr lang="en-IE" dirty="0">
                <a:effectLst/>
              </a:rPr>
            </a:br>
            <a:r>
              <a:rPr lang="en-IE" dirty="0">
                <a:effectLst/>
              </a:rPr>
              <a:t>and in the smallest of your creatures.</a:t>
            </a:r>
            <a:br>
              <a:rPr lang="en-IE" dirty="0">
                <a:effectLst/>
              </a:rPr>
            </a:br>
            <a:r>
              <a:rPr lang="en-IE" dirty="0">
                <a:effectLst/>
              </a:rPr>
              <a:t>You embrace with your tenderness all that exists.</a:t>
            </a:r>
            <a:br>
              <a:rPr lang="en-IE" dirty="0">
                <a:effectLst/>
              </a:rPr>
            </a:br>
            <a:r>
              <a:rPr lang="en-IE" dirty="0">
                <a:effectLst/>
              </a:rPr>
              <a:t>Pour out upon us the power of your love,</a:t>
            </a:r>
            <a:br>
              <a:rPr lang="en-IE" dirty="0">
                <a:effectLst/>
              </a:rPr>
            </a:br>
            <a:r>
              <a:rPr lang="en-IE" dirty="0">
                <a:effectLst/>
              </a:rPr>
              <a:t>that we may protect life and beauty.</a:t>
            </a:r>
            <a:br>
              <a:rPr lang="en-IE" dirty="0">
                <a:effectLst/>
              </a:rPr>
            </a:br>
            <a:r>
              <a:rPr lang="en-IE" dirty="0">
                <a:effectLst/>
              </a:rPr>
              <a:t>Fill us with your peace, that we may live</a:t>
            </a:r>
            <a:br>
              <a:rPr lang="en-IE" dirty="0">
                <a:effectLst/>
              </a:rPr>
            </a:br>
            <a:r>
              <a:rPr lang="en-IE" dirty="0">
                <a:effectLst/>
              </a:rPr>
              <a:t>as brothers and sisters, harming no one.</a:t>
            </a:r>
            <a:br>
              <a:rPr lang="en-IE" dirty="0">
                <a:effectLst/>
              </a:rPr>
            </a:br>
            <a:r>
              <a:rPr lang="en-IE" dirty="0">
                <a:effectLst/>
              </a:rPr>
              <a:t>O God of the poor,</a:t>
            </a:r>
            <a:br>
              <a:rPr lang="en-IE" dirty="0">
                <a:effectLst/>
              </a:rPr>
            </a:br>
            <a:r>
              <a:rPr lang="en-IE" dirty="0">
                <a:effectLst/>
              </a:rPr>
              <a:t>help us to rescue the abandoned</a:t>
            </a:r>
            <a:br>
              <a:rPr lang="en-IE" dirty="0">
                <a:effectLst/>
              </a:rPr>
            </a:br>
            <a:r>
              <a:rPr lang="en-IE" dirty="0">
                <a:effectLst/>
              </a:rPr>
              <a:t>and forgotten of this earth,</a:t>
            </a:r>
            <a:br>
              <a:rPr lang="en-IE" dirty="0">
                <a:effectLst/>
              </a:rPr>
            </a:br>
            <a:r>
              <a:rPr lang="en-IE" dirty="0">
                <a:effectLst/>
              </a:rPr>
              <a:t>so precious in your eyes.</a:t>
            </a:r>
            <a:br>
              <a:rPr lang="en-IE" dirty="0">
                <a:effectLst/>
              </a:rPr>
            </a:br>
            <a:r>
              <a:rPr lang="en-IE" dirty="0">
                <a:effectLst/>
              </a:rPr>
              <a:t>Bring healing to our lives,</a:t>
            </a:r>
            <a:br>
              <a:rPr lang="en-IE" dirty="0">
                <a:effectLst/>
              </a:rPr>
            </a:br>
            <a:r>
              <a:rPr lang="en-IE" dirty="0">
                <a:effectLst/>
              </a:rPr>
              <a:t>that we may protect the world and not prey on it,</a:t>
            </a:r>
            <a:br>
              <a:rPr lang="en-IE" dirty="0">
                <a:effectLst/>
              </a:rPr>
            </a:br>
            <a:r>
              <a:rPr lang="en-IE" dirty="0">
                <a:effectLst/>
              </a:rPr>
              <a:t>that we may sow beauty,</a:t>
            </a:r>
            <a:br>
              <a:rPr lang="en-IE" dirty="0">
                <a:effectLst/>
              </a:rPr>
            </a:br>
            <a:r>
              <a:rPr lang="en-IE" dirty="0">
                <a:effectLst/>
              </a:rPr>
              <a:t>not pollution and destruction.</a:t>
            </a:r>
            <a:br>
              <a:rPr lang="en-IE" dirty="0">
                <a:effectLst/>
              </a:rPr>
            </a:br>
            <a:r>
              <a:rPr lang="en-IE" dirty="0">
                <a:effectLst/>
              </a:rPr>
              <a:t>Touch the hearts</a:t>
            </a:r>
            <a:br>
              <a:rPr lang="en-IE" dirty="0">
                <a:effectLst/>
              </a:rPr>
            </a:br>
            <a:r>
              <a:rPr lang="en-IE" dirty="0">
                <a:effectLst/>
              </a:rPr>
              <a:t>of those who look only for gain</a:t>
            </a:r>
            <a:br>
              <a:rPr lang="en-IE" dirty="0">
                <a:effectLst/>
              </a:rPr>
            </a:br>
            <a:r>
              <a:rPr lang="en-IE" dirty="0">
                <a:effectLst/>
              </a:rPr>
              <a:t>at the expense of the poor and the earth.</a:t>
            </a:r>
            <a:br>
              <a:rPr lang="en-IE" dirty="0">
                <a:effectLst/>
              </a:rPr>
            </a:br>
            <a:r>
              <a:rPr lang="en-IE" dirty="0">
                <a:effectLst/>
              </a:rPr>
              <a:t>Teach us to discover the worth of each thing,</a:t>
            </a:r>
            <a:br>
              <a:rPr lang="en-IE" dirty="0">
                <a:effectLst/>
              </a:rPr>
            </a:br>
            <a:r>
              <a:rPr lang="en-IE" dirty="0">
                <a:effectLst/>
              </a:rPr>
              <a:t>to be filled with awe and contemplation,</a:t>
            </a:r>
            <a:br>
              <a:rPr lang="en-IE" dirty="0">
                <a:effectLst/>
              </a:rPr>
            </a:br>
            <a:r>
              <a:rPr lang="en-IE" dirty="0">
                <a:effectLst/>
              </a:rPr>
              <a:t>to recognize that we are profoundly united</a:t>
            </a:r>
            <a:br>
              <a:rPr lang="en-IE" dirty="0">
                <a:effectLst/>
              </a:rPr>
            </a:br>
            <a:r>
              <a:rPr lang="en-IE" dirty="0">
                <a:effectLst/>
              </a:rPr>
              <a:t>with every creature</a:t>
            </a:r>
            <a:br>
              <a:rPr lang="en-IE" dirty="0">
                <a:effectLst/>
              </a:rPr>
            </a:br>
            <a:r>
              <a:rPr lang="en-IE" dirty="0">
                <a:effectLst/>
              </a:rPr>
              <a:t>as we journey towards your infinite light.</a:t>
            </a:r>
            <a:br>
              <a:rPr lang="en-IE" dirty="0">
                <a:effectLst/>
              </a:rPr>
            </a:br>
            <a:r>
              <a:rPr lang="en-IE" dirty="0">
                <a:effectLst/>
              </a:rPr>
              <a:t>We thank you for being with us each day.</a:t>
            </a:r>
            <a:br>
              <a:rPr lang="en-IE" dirty="0">
                <a:effectLst/>
              </a:rPr>
            </a:br>
            <a:r>
              <a:rPr lang="en-IE" dirty="0">
                <a:effectLst/>
              </a:rPr>
              <a:t>Encourage us, we pray, in our struggle,</a:t>
            </a:r>
            <a:br>
              <a:rPr lang="en-IE" dirty="0">
                <a:effectLst/>
              </a:rPr>
            </a:br>
            <a:r>
              <a:rPr lang="en-IE" dirty="0">
                <a:effectLst/>
              </a:rPr>
              <a:t>for justice, love and peace.</a:t>
            </a:r>
            <a:br>
              <a:rPr lang="en-IE" dirty="0">
                <a:effectLst/>
              </a:rPr>
            </a:br>
            <a:endParaRPr lang="en-US" dirty="0"/>
          </a:p>
        </p:txBody>
      </p:sp>
    </p:spTree>
    <p:extLst>
      <p:ext uri="{BB962C8B-B14F-4D97-AF65-F5344CB8AC3E}">
        <p14:creationId xmlns:p14="http://schemas.microsoft.com/office/powerpoint/2010/main" val="34313167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D78F82-ADCD-43D1-C15A-5C78EA2C4B00}"/>
              </a:ext>
            </a:extLst>
          </p:cNvPr>
          <p:cNvSpPr>
            <a:spLocks noGrp="1"/>
          </p:cNvSpPr>
          <p:nvPr>
            <p:ph type="title"/>
          </p:nvPr>
        </p:nvSpPr>
        <p:spPr/>
        <p:txBody>
          <a:bodyPr/>
          <a:lstStyle/>
          <a:p>
            <a:r>
              <a:rPr lang="en-IE" b="1" i="0" u="none" strike="noStrike">
                <a:solidFill>
                  <a:srgbClr val="212544"/>
                </a:solidFill>
                <a:effectLst/>
                <a:latin typeface="Montserrat" pitchFamily="2" charset="77"/>
              </a:rPr>
              <a:t>What is an Apostolic Exhortation? </a:t>
            </a:r>
            <a:br>
              <a:rPr lang="en-IE" b="1" i="0" u="none" strike="noStrike">
                <a:solidFill>
                  <a:srgbClr val="212544"/>
                </a:solidFill>
                <a:effectLst/>
                <a:latin typeface="Montserrat" pitchFamily="2" charset="77"/>
              </a:rPr>
            </a:br>
            <a:endParaRPr lang="en-US" dirty="0"/>
          </a:p>
        </p:txBody>
      </p:sp>
      <p:sp>
        <p:nvSpPr>
          <p:cNvPr id="3" name="Content Placeholder 2">
            <a:extLst>
              <a:ext uri="{FF2B5EF4-FFF2-40B4-BE49-F238E27FC236}">
                <a16:creationId xmlns:a16="http://schemas.microsoft.com/office/drawing/2014/main" id="{F9EF5F82-CB08-42B1-B86A-40756717057B}"/>
              </a:ext>
            </a:extLst>
          </p:cNvPr>
          <p:cNvSpPr>
            <a:spLocks noGrp="1"/>
          </p:cNvSpPr>
          <p:nvPr>
            <p:ph idx="1"/>
          </p:nvPr>
        </p:nvSpPr>
        <p:spPr/>
        <p:txBody>
          <a:bodyPr/>
          <a:lstStyle/>
          <a:p>
            <a:pPr algn="l"/>
            <a:r>
              <a:rPr lang="en-IE" b="0" i="0" u="none" strike="noStrike">
                <a:solidFill>
                  <a:srgbClr val="212544"/>
                </a:solidFill>
                <a:effectLst/>
                <a:latin typeface="Montserrat" pitchFamily="2" charset="77"/>
              </a:rPr>
              <a:t>An apostolic exhortation is a teaching document from the pope, which often aims to exhort (encourage) a particular virtue or activity. Like many papal encyclicals, apostolic exhortations have often developed themes of the Church’s social teaching.</a:t>
            </a:r>
          </a:p>
          <a:p>
            <a:pPr algn="l"/>
            <a:r>
              <a:rPr lang="en-IE" b="0" i="0" u="none" strike="noStrike">
                <a:solidFill>
                  <a:srgbClr val="212544"/>
                </a:solidFill>
                <a:effectLst/>
                <a:latin typeface="Montserrat" pitchFamily="2" charset="77"/>
              </a:rPr>
              <a:t>Besides </a:t>
            </a:r>
            <a:r>
              <a:rPr lang="en-IE" b="0" i="1" u="none" strike="noStrike">
                <a:solidFill>
                  <a:srgbClr val="212544"/>
                </a:solidFill>
                <a:effectLst/>
                <a:latin typeface="Montserrat" pitchFamily="2" charset="77"/>
              </a:rPr>
              <a:t>Laudate Deum</a:t>
            </a:r>
            <a:r>
              <a:rPr lang="en-IE" b="0" i="0" u="none" strike="noStrike">
                <a:solidFill>
                  <a:srgbClr val="212544"/>
                </a:solidFill>
                <a:effectLst/>
                <a:latin typeface="Montserrat" pitchFamily="2" charset="77"/>
              </a:rPr>
              <a:t>, Pope Francis has written five exhortations so far in his papacy, on the joy of the Gospel, love in the family, everyday holiness, on young people and the Church in the Pan-Amazonia. Three of these exhortations were written in response to Church Synods. </a:t>
            </a:r>
          </a:p>
          <a:p>
            <a:endParaRPr lang="en-US" dirty="0"/>
          </a:p>
        </p:txBody>
      </p:sp>
    </p:spTree>
    <p:extLst>
      <p:ext uri="{BB962C8B-B14F-4D97-AF65-F5344CB8AC3E}">
        <p14:creationId xmlns:p14="http://schemas.microsoft.com/office/powerpoint/2010/main" val="9749070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B53F52-9A57-2926-D4F7-9550AB2B1D84}"/>
              </a:ext>
            </a:extLst>
          </p:cNvPr>
          <p:cNvSpPr>
            <a:spLocks noGrp="1"/>
          </p:cNvSpPr>
          <p:nvPr>
            <p:ph type="title"/>
          </p:nvPr>
        </p:nvSpPr>
        <p:spPr/>
        <p:txBody>
          <a:bodyPr/>
          <a:lstStyle/>
          <a:p>
            <a:r>
              <a:rPr lang="en-IE" b="1" i="0" u="none" strike="noStrike" dirty="0">
                <a:solidFill>
                  <a:srgbClr val="212544"/>
                </a:solidFill>
                <a:effectLst/>
                <a:latin typeface="Montserrat" pitchFamily="2" charset="77"/>
              </a:rPr>
              <a:t>Why has it been released on 4 October?</a:t>
            </a:r>
            <a:br>
              <a:rPr lang="en-IE" b="1" i="0" u="none" strike="noStrike" dirty="0">
                <a:solidFill>
                  <a:srgbClr val="212544"/>
                </a:solidFill>
                <a:effectLst/>
                <a:latin typeface="Montserrat" pitchFamily="2" charset="77"/>
              </a:rPr>
            </a:br>
            <a:endParaRPr lang="en-US" dirty="0"/>
          </a:p>
        </p:txBody>
      </p:sp>
      <p:sp>
        <p:nvSpPr>
          <p:cNvPr id="3" name="Content Placeholder 2">
            <a:extLst>
              <a:ext uri="{FF2B5EF4-FFF2-40B4-BE49-F238E27FC236}">
                <a16:creationId xmlns:a16="http://schemas.microsoft.com/office/drawing/2014/main" id="{9BF2F3B6-BD8D-382B-1829-CCE28769DB2A}"/>
              </a:ext>
            </a:extLst>
          </p:cNvPr>
          <p:cNvSpPr>
            <a:spLocks noGrp="1"/>
          </p:cNvSpPr>
          <p:nvPr>
            <p:ph idx="1"/>
          </p:nvPr>
        </p:nvSpPr>
        <p:spPr/>
        <p:txBody>
          <a:bodyPr>
            <a:normAutofit fontScale="85000" lnSpcReduction="20000"/>
          </a:bodyPr>
          <a:lstStyle/>
          <a:p>
            <a:pPr algn="l"/>
            <a:r>
              <a:rPr lang="en-IE" b="0" i="0" u="none" strike="noStrike" dirty="0">
                <a:solidFill>
                  <a:srgbClr val="212544"/>
                </a:solidFill>
                <a:effectLst/>
                <a:latin typeface="Montserrat" pitchFamily="2" charset="77"/>
              </a:rPr>
              <a:t>The ecumenical Season of Creation closes on 4 October, the Feast of St Francis of Assisi. Pope Francis has taken inspiration from this saint throughout his papacy, being the first to adopt Francis as a papal name. The titles of his two encyclicals, </a:t>
            </a:r>
            <a:r>
              <a:rPr lang="en-IE" b="0" i="1" u="sng" strike="noStrike" dirty="0">
                <a:solidFill>
                  <a:srgbClr val="212544"/>
                </a:solidFill>
                <a:effectLst/>
                <a:latin typeface="Montserrat" pitchFamily="2" charset="77"/>
                <a:hlinkClick r:id="rId2"/>
              </a:rPr>
              <a:t>Laudato Si'</a:t>
            </a:r>
            <a:r>
              <a:rPr lang="en-IE" b="0" i="0" u="none" strike="noStrike" dirty="0">
                <a:solidFill>
                  <a:srgbClr val="212544"/>
                </a:solidFill>
                <a:effectLst/>
                <a:latin typeface="Montserrat" pitchFamily="2" charset="77"/>
              </a:rPr>
              <a:t> and </a:t>
            </a:r>
            <a:r>
              <a:rPr lang="en-IE" b="0" i="1" u="sng" strike="noStrike" dirty="0">
                <a:solidFill>
                  <a:srgbClr val="212544"/>
                </a:solidFill>
                <a:effectLst/>
                <a:latin typeface="Montserrat" pitchFamily="2" charset="77"/>
                <a:hlinkClick r:id="rId3"/>
              </a:rPr>
              <a:t>Fratelli Tutti</a:t>
            </a:r>
            <a:r>
              <a:rPr lang="en-IE" b="0" i="1" u="none" strike="noStrike" dirty="0">
                <a:solidFill>
                  <a:srgbClr val="212544"/>
                </a:solidFill>
                <a:effectLst/>
                <a:latin typeface="Montserrat" pitchFamily="2" charset="77"/>
              </a:rPr>
              <a:t>, </a:t>
            </a:r>
            <a:r>
              <a:rPr lang="en-IE" b="0" i="0" u="none" strike="noStrike" dirty="0">
                <a:solidFill>
                  <a:srgbClr val="212544"/>
                </a:solidFill>
                <a:effectLst/>
                <a:latin typeface="Montserrat" pitchFamily="2" charset="77"/>
              </a:rPr>
              <a:t>are both taken from St Francis' writings, singing praise to the Creator for his works and encouraging the Franciscan brothers and sisters in love for each other and for all living creatures. </a:t>
            </a:r>
          </a:p>
          <a:p>
            <a:pPr algn="l"/>
            <a:r>
              <a:rPr lang="en-IE" b="0" i="0" u="none" strike="noStrike" dirty="0">
                <a:solidFill>
                  <a:srgbClr val="212544"/>
                </a:solidFill>
                <a:effectLst/>
                <a:latin typeface="Montserrat" pitchFamily="2" charset="77"/>
              </a:rPr>
              <a:t>St Francis' life and vision for his followers epitomises the humble care for sister earth and passionate concern for outcasts that Pope Francis believes is required to rise to the challenges afflicting our world today. </a:t>
            </a:r>
          </a:p>
          <a:p>
            <a:pPr algn="l"/>
            <a:r>
              <a:rPr lang="en-IE" b="0" i="0" u="none" strike="noStrike" dirty="0">
                <a:solidFill>
                  <a:srgbClr val="212544"/>
                </a:solidFill>
                <a:effectLst/>
                <a:latin typeface="Montserrat" pitchFamily="2" charset="77"/>
              </a:rPr>
              <a:t>The next stage of the Synod on Synodality also began on 4 October 2023, with participants gathering at the 16th ordinary general assembly of the Synod of Bishops. As the process of reflecting on what emerged from the synodal listening process in the global Church begins, </a:t>
            </a:r>
            <a:r>
              <a:rPr lang="en-IE" b="0" i="1" u="none" strike="noStrike" dirty="0">
                <a:solidFill>
                  <a:srgbClr val="212544"/>
                </a:solidFill>
                <a:effectLst/>
                <a:latin typeface="Montserrat" pitchFamily="2" charset="77"/>
              </a:rPr>
              <a:t>Laudate Deum</a:t>
            </a:r>
            <a:r>
              <a:rPr lang="en-IE" b="0" i="0" u="none" strike="noStrike" dirty="0">
                <a:solidFill>
                  <a:srgbClr val="212544"/>
                </a:solidFill>
                <a:effectLst/>
                <a:latin typeface="Montserrat" pitchFamily="2" charset="77"/>
              </a:rPr>
              <a:t> once again highlights our current global context - one of senseless war on nature and our failure to address the human roots of the social and ecological crisis.</a:t>
            </a:r>
          </a:p>
          <a:p>
            <a:br>
              <a:rPr lang="en-IE" dirty="0"/>
            </a:br>
            <a:endParaRPr lang="en-US" dirty="0"/>
          </a:p>
        </p:txBody>
      </p:sp>
    </p:spTree>
    <p:extLst>
      <p:ext uri="{BB962C8B-B14F-4D97-AF65-F5344CB8AC3E}">
        <p14:creationId xmlns:p14="http://schemas.microsoft.com/office/powerpoint/2010/main" val="39075123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AD862-B956-E073-35B8-9473E46DDAB0}"/>
              </a:ext>
            </a:extLst>
          </p:cNvPr>
          <p:cNvSpPr>
            <a:spLocks noGrp="1"/>
          </p:cNvSpPr>
          <p:nvPr>
            <p:ph type="title"/>
          </p:nvPr>
        </p:nvSpPr>
        <p:spPr/>
        <p:txBody>
          <a:bodyPr/>
          <a:lstStyle/>
          <a:p>
            <a:r>
              <a:rPr lang="en-IE" b="1" i="0" u="none" strike="noStrike" dirty="0">
                <a:solidFill>
                  <a:srgbClr val="212544"/>
                </a:solidFill>
                <a:effectLst/>
                <a:latin typeface="Montserrat" pitchFamily="2" charset="77"/>
              </a:rPr>
              <a:t>What does </a:t>
            </a:r>
            <a:r>
              <a:rPr lang="en-IE" b="1" i="1" u="none" strike="noStrike" dirty="0">
                <a:solidFill>
                  <a:srgbClr val="212544"/>
                </a:solidFill>
                <a:effectLst/>
                <a:latin typeface="Montserrat" pitchFamily="2" charset="77"/>
              </a:rPr>
              <a:t>Laudate Deum </a:t>
            </a:r>
            <a:r>
              <a:rPr lang="en-IE" b="1" i="0" u="none" strike="noStrike" dirty="0">
                <a:solidFill>
                  <a:srgbClr val="212544"/>
                </a:solidFill>
                <a:effectLst/>
                <a:latin typeface="Montserrat" pitchFamily="2" charset="77"/>
              </a:rPr>
              <a:t>mean?</a:t>
            </a:r>
            <a:br>
              <a:rPr lang="en-IE" b="1" i="0" u="none" strike="noStrike" dirty="0">
                <a:solidFill>
                  <a:srgbClr val="212544"/>
                </a:solidFill>
                <a:effectLst/>
                <a:latin typeface="Montserrat" pitchFamily="2" charset="77"/>
              </a:rPr>
            </a:br>
            <a:endParaRPr lang="en-US" dirty="0"/>
          </a:p>
        </p:txBody>
      </p:sp>
      <p:sp>
        <p:nvSpPr>
          <p:cNvPr id="3" name="Content Placeholder 2">
            <a:extLst>
              <a:ext uri="{FF2B5EF4-FFF2-40B4-BE49-F238E27FC236}">
                <a16:creationId xmlns:a16="http://schemas.microsoft.com/office/drawing/2014/main" id="{9BA19FF9-515E-7E3D-23E4-1130F9B2ACA8}"/>
              </a:ext>
            </a:extLst>
          </p:cNvPr>
          <p:cNvSpPr>
            <a:spLocks noGrp="1"/>
          </p:cNvSpPr>
          <p:nvPr>
            <p:ph idx="1"/>
          </p:nvPr>
        </p:nvSpPr>
        <p:spPr/>
        <p:txBody>
          <a:bodyPr/>
          <a:lstStyle/>
          <a:p>
            <a:pPr algn="l"/>
            <a:r>
              <a:rPr lang="en-IE" b="0" i="1" u="none" strike="noStrike" dirty="0">
                <a:solidFill>
                  <a:srgbClr val="212544"/>
                </a:solidFill>
                <a:effectLst/>
                <a:latin typeface="Montserrat" pitchFamily="2" charset="77"/>
              </a:rPr>
              <a:t>Laudate Deum</a:t>
            </a:r>
            <a:r>
              <a:rPr lang="en-IE" b="0" i="0" u="none" strike="noStrike" dirty="0">
                <a:solidFill>
                  <a:srgbClr val="212544"/>
                </a:solidFill>
                <a:effectLst/>
                <a:latin typeface="Montserrat" pitchFamily="2" charset="77"/>
              </a:rPr>
              <a:t> means "Praise God".</a:t>
            </a:r>
          </a:p>
          <a:p>
            <a:pPr algn="l"/>
            <a:r>
              <a:rPr lang="en-IE" b="0" i="0" u="none" strike="noStrike" dirty="0">
                <a:solidFill>
                  <a:srgbClr val="212544"/>
                </a:solidFill>
                <a:effectLst/>
                <a:latin typeface="Montserrat" pitchFamily="2" charset="77"/>
              </a:rPr>
              <a:t>This exhortation has been called a follow up to</a:t>
            </a:r>
            <a:r>
              <a:rPr lang="en-IE" b="0" i="1" u="none" strike="noStrike" dirty="0">
                <a:solidFill>
                  <a:srgbClr val="212544"/>
                </a:solidFill>
                <a:effectLst/>
                <a:latin typeface="Montserrat" pitchFamily="2" charset="77"/>
              </a:rPr>
              <a:t> </a:t>
            </a:r>
            <a:r>
              <a:rPr lang="en-IE" b="0" i="1" u="none" strike="noStrike" dirty="0" err="1">
                <a:solidFill>
                  <a:srgbClr val="212544"/>
                </a:solidFill>
                <a:effectLst/>
                <a:latin typeface="Montserrat" pitchFamily="2" charset="77"/>
              </a:rPr>
              <a:t>Laudato</a:t>
            </a:r>
            <a:r>
              <a:rPr lang="en-IE" b="0" i="1" u="none" strike="noStrike" dirty="0">
                <a:solidFill>
                  <a:srgbClr val="212544"/>
                </a:solidFill>
                <a:effectLst/>
                <a:latin typeface="Montserrat" pitchFamily="2" charset="77"/>
              </a:rPr>
              <a:t> Si’</a:t>
            </a:r>
            <a:r>
              <a:rPr lang="en-IE" b="0" i="0" u="none" strike="noStrike" dirty="0">
                <a:solidFill>
                  <a:srgbClr val="212544"/>
                </a:solidFill>
                <a:effectLst/>
                <a:latin typeface="Montserrat" pitchFamily="2" charset="77"/>
              </a:rPr>
              <a:t> and the title reflects this. Like </a:t>
            </a:r>
            <a:r>
              <a:rPr lang="en-IE" b="0" i="1" u="none" strike="noStrike" dirty="0" err="1">
                <a:solidFill>
                  <a:srgbClr val="212544"/>
                </a:solidFill>
                <a:effectLst/>
                <a:latin typeface="Montserrat" pitchFamily="2" charset="77"/>
              </a:rPr>
              <a:t>Laudato</a:t>
            </a:r>
            <a:r>
              <a:rPr lang="en-IE" b="0" i="1" u="none" strike="noStrike" dirty="0">
                <a:solidFill>
                  <a:srgbClr val="212544"/>
                </a:solidFill>
                <a:effectLst/>
                <a:latin typeface="Montserrat" pitchFamily="2" charset="77"/>
              </a:rPr>
              <a:t> Si' </a:t>
            </a:r>
            <a:r>
              <a:rPr lang="en-IE" b="0" i="0" u="none" strike="noStrike" dirty="0">
                <a:solidFill>
                  <a:srgbClr val="212544"/>
                </a:solidFill>
                <a:effectLst/>
                <a:latin typeface="Montserrat" pitchFamily="2" charset="77"/>
              </a:rPr>
              <a:t>this new document reminds us of the words of St Francis' prayer-poem, the Canticle of the Creatures, which praises God by praising God's creation. </a:t>
            </a:r>
          </a:p>
          <a:p>
            <a:pPr algn="l"/>
            <a:r>
              <a:rPr lang="en-IE" b="0" i="0" u="none" strike="noStrike" dirty="0">
                <a:solidFill>
                  <a:srgbClr val="212544"/>
                </a:solidFill>
                <a:effectLst/>
                <a:latin typeface="Montserrat" pitchFamily="2" charset="77"/>
              </a:rPr>
              <a:t>Pope Francis states specifically that the title of this letter is “Praise God” because “when human beings claim to take God’s place, they become their own worst enemies.” (#73) By this he means that when we seek power for its own sake we damage both ourselves and the planet. Power should be used to create a better world for all.</a:t>
            </a:r>
          </a:p>
          <a:p>
            <a:endParaRPr lang="en-US" dirty="0"/>
          </a:p>
        </p:txBody>
      </p:sp>
    </p:spTree>
    <p:extLst>
      <p:ext uri="{BB962C8B-B14F-4D97-AF65-F5344CB8AC3E}">
        <p14:creationId xmlns:p14="http://schemas.microsoft.com/office/powerpoint/2010/main" val="11573947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B76EB-1E0D-F13D-BA15-0A45C42E48BB}"/>
              </a:ext>
            </a:extLst>
          </p:cNvPr>
          <p:cNvSpPr>
            <a:spLocks noGrp="1"/>
          </p:cNvSpPr>
          <p:nvPr>
            <p:ph type="title"/>
          </p:nvPr>
        </p:nvSpPr>
        <p:spPr/>
        <p:txBody>
          <a:bodyPr/>
          <a:lstStyle/>
          <a:p>
            <a:r>
              <a:rPr lang="en-IE" b="1" i="0" u="none" strike="noStrike" dirty="0">
                <a:solidFill>
                  <a:srgbClr val="212544"/>
                </a:solidFill>
                <a:effectLst/>
                <a:latin typeface="Montserrat" pitchFamily="2" charset="77"/>
              </a:rPr>
              <a:t>What was </a:t>
            </a:r>
            <a:r>
              <a:rPr lang="en-IE" b="1" i="1" u="none" strike="noStrike" dirty="0" err="1">
                <a:solidFill>
                  <a:srgbClr val="212544"/>
                </a:solidFill>
                <a:effectLst/>
                <a:latin typeface="Montserrat" pitchFamily="2" charset="77"/>
              </a:rPr>
              <a:t>Laudato</a:t>
            </a:r>
            <a:r>
              <a:rPr lang="en-IE" b="1" i="1" u="none" strike="noStrike" dirty="0">
                <a:solidFill>
                  <a:srgbClr val="212544"/>
                </a:solidFill>
                <a:effectLst/>
                <a:latin typeface="Montserrat" pitchFamily="2" charset="77"/>
              </a:rPr>
              <a:t> Si'</a:t>
            </a:r>
            <a:r>
              <a:rPr lang="en-IE" b="1" i="0" u="none" strike="noStrike" dirty="0">
                <a:solidFill>
                  <a:srgbClr val="212544"/>
                </a:solidFill>
                <a:effectLst/>
                <a:latin typeface="Montserrat" pitchFamily="2" charset="77"/>
              </a:rPr>
              <a:t> about?</a:t>
            </a:r>
            <a:br>
              <a:rPr lang="en-IE" b="1" i="0" u="none" strike="noStrike" dirty="0">
                <a:solidFill>
                  <a:srgbClr val="212544"/>
                </a:solidFill>
                <a:effectLst/>
                <a:latin typeface="Montserrat" pitchFamily="2" charset="77"/>
              </a:rPr>
            </a:br>
            <a:endParaRPr lang="en-US" dirty="0"/>
          </a:p>
        </p:txBody>
      </p:sp>
      <p:sp>
        <p:nvSpPr>
          <p:cNvPr id="3" name="Content Placeholder 2">
            <a:extLst>
              <a:ext uri="{FF2B5EF4-FFF2-40B4-BE49-F238E27FC236}">
                <a16:creationId xmlns:a16="http://schemas.microsoft.com/office/drawing/2014/main" id="{8A677994-9E8D-392E-F94F-A82C16240B47}"/>
              </a:ext>
            </a:extLst>
          </p:cNvPr>
          <p:cNvSpPr>
            <a:spLocks noGrp="1"/>
          </p:cNvSpPr>
          <p:nvPr>
            <p:ph idx="1"/>
          </p:nvPr>
        </p:nvSpPr>
        <p:spPr/>
        <p:txBody>
          <a:bodyPr/>
          <a:lstStyle/>
          <a:p>
            <a:pPr algn="l"/>
            <a:r>
              <a:rPr lang="en-IE" b="0" i="0" u="none" strike="noStrike" dirty="0">
                <a:solidFill>
                  <a:srgbClr val="212544"/>
                </a:solidFill>
                <a:effectLst/>
                <a:latin typeface="Montserrat" pitchFamily="2" charset="77"/>
              </a:rPr>
              <a:t>In </a:t>
            </a:r>
            <a:r>
              <a:rPr lang="en-IE" b="0" i="1" u="none" strike="noStrike" dirty="0" err="1">
                <a:solidFill>
                  <a:srgbClr val="212544"/>
                </a:solidFill>
                <a:effectLst/>
                <a:latin typeface="Montserrat" pitchFamily="2" charset="77"/>
              </a:rPr>
              <a:t>Laudato</a:t>
            </a:r>
            <a:r>
              <a:rPr lang="en-IE" b="0" i="1" u="none" strike="noStrike" dirty="0">
                <a:solidFill>
                  <a:srgbClr val="212544"/>
                </a:solidFill>
                <a:effectLst/>
                <a:latin typeface="Montserrat" pitchFamily="2" charset="77"/>
              </a:rPr>
              <a:t> Si' - On Care for our Common Home,</a:t>
            </a:r>
            <a:r>
              <a:rPr lang="en-IE" b="0" i="0" u="none" strike="noStrike" dirty="0">
                <a:solidFill>
                  <a:srgbClr val="212544"/>
                </a:solidFill>
                <a:effectLst/>
                <a:latin typeface="Montserrat" pitchFamily="2" charset="77"/>
              </a:rPr>
              <a:t> Pope Francis urged society to move away from the myth of perennial progress at the expense of the earth's resources.</a:t>
            </a:r>
          </a:p>
          <a:p>
            <a:pPr algn="l"/>
            <a:r>
              <a:rPr lang="en-IE" b="0" i="0" u="none" strike="noStrike" dirty="0">
                <a:solidFill>
                  <a:srgbClr val="212544"/>
                </a:solidFill>
                <a:effectLst/>
                <a:latin typeface="Montserrat" pitchFamily="2" charset="77"/>
              </a:rPr>
              <a:t>Instead, we need a new definition of progress rooted in “integral ecology”, recognising that “everything is connected” and hearing both “the cry of the earth and the cry of the poor.” </a:t>
            </a:r>
            <a:r>
              <a:rPr lang="en-IE" b="0" i="1" u="none" strike="noStrike" dirty="0" err="1">
                <a:solidFill>
                  <a:srgbClr val="212544"/>
                </a:solidFill>
                <a:effectLst/>
                <a:latin typeface="Montserrat" pitchFamily="2" charset="77"/>
              </a:rPr>
              <a:t>Laudato</a:t>
            </a:r>
            <a:r>
              <a:rPr lang="en-IE" b="0" i="1" u="none" strike="noStrike" dirty="0">
                <a:solidFill>
                  <a:srgbClr val="212544"/>
                </a:solidFill>
                <a:effectLst/>
                <a:latin typeface="Montserrat" pitchFamily="2" charset="77"/>
              </a:rPr>
              <a:t> Si’ </a:t>
            </a:r>
            <a:r>
              <a:rPr lang="en-IE" b="0" i="0" u="none" strike="noStrike" dirty="0">
                <a:solidFill>
                  <a:srgbClr val="212544"/>
                </a:solidFill>
                <a:effectLst/>
                <a:latin typeface="Montserrat" pitchFamily="2" charset="77"/>
              </a:rPr>
              <a:t>calls for all people to dialogue in society about how best to tackle the global issues we face.</a:t>
            </a:r>
          </a:p>
          <a:p>
            <a:endParaRPr lang="en-US" dirty="0"/>
          </a:p>
        </p:txBody>
      </p:sp>
    </p:spTree>
    <p:extLst>
      <p:ext uri="{BB962C8B-B14F-4D97-AF65-F5344CB8AC3E}">
        <p14:creationId xmlns:p14="http://schemas.microsoft.com/office/powerpoint/2010/main" val="11294387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DA5D5E-6E16-A087-F3C2-CDC06FDF7F7C}"/>
              </a:ext>
            </a:extLst>
          </p:cNvPr>
          <p:cNvSpPr>
            <a:spLocks noGrp="1"/>
          </p:cNvSpPr>
          <p:nvPr>
            <p:ph type="title"/>
          </p:nvPr>
        </p:nvSpPr>
        <p:spPr/>
        <p:txBody>
          <a:bodyPr>
            <a:normAutofit fontScale="90000"/>
          </a:bodyPr>
          <a:lstStyle/>
          <a:p>
            <a:r>
              <a:rPr lang="en-IE" b="1" i="0" u="none" strike="noStrike" dirty="0">
                <a:solidFill>
                  <a:srgbClr val="212544"/>
                </a:solidFill>
                <a:effectLst/>
                <a:latin typeface="Montserrat" pitchFamily="2" charset="77"/>
              </a:rPr>
              <a:t>What has changed since </a:t>
            </a:r>
            <a:r>
              <a:rPr lang="en-IE" b="1" i="1" u="none" strike="noStrike" dirty="0" err="1">
                <a:solidFill>
                  <a:srgbClr val="212544"/>
                </a:solidFill>
                <a:effectLst/>
                <a:latin typeface="Montserrat" pitchFamily="2" charset="77"/>
              </a:rPr>
              <a:t>Laudato</a:t>
            </a:r>
            <a:r>
              <a:rPr lang="en-IE" b="1" i="1" u="none" strike="noStrike" dirty="0">
                <a:solidFill>
                  <a:srgbClr val="212544"/>
                </a:solidFill>
                <a:effectLst/>
                <a:latin typeface="Montserrat" pitchFamily="2" charset="77"/>
              </a:rPr>
              <a:t> Si'</a:t>
            </a:r>
            <a:r>
              <a:rPr lang="en-IE" b="1" i="0" u="none" strike="noStrike" dirty="0">
                <a:solidFill>
                  <a:srgbClr val="212544"/>
                </a:solidFill>
                <a:effectLst/>
                <a:latin typeface="Montserrat" pitchFamily="2" charset="77"/>
              </a:rPr>
              <a:t> was published?</a:t>
            </a:r>
            <a:br>
              <a:rPr lang="en-IE" b="1" i="0" u="none" strike="noStrike" dirty="0">
                <a:solidFill>
                  <a:srgbClr val="212544"/>
                </a:solidFill>
                <a:effectLst/>
                <a:latin typeface="Montserrat" pitchFamily="2" charset="77"/>
              </a:rPr>
            </a:br>
            <a:endParaRPr lang="en-US" dirty="0"/>
          </a:p>
        </p:txBody>
      </p:sp>
      <p:sp>
        <p:nvSpPr>
          <p:cNvPr id="3" name="Content Placeholder 2">
            <a:extLst>
              <a:ext uri="{FF2B5EF4-FFF2-40B4-BE49-F238E27FC236}">
                <a16:creationId xmlns:a16="http://schemas.microsoft.com/office/drawing/2014/main" id="{7C542D60-4453-0888-E1CD-3E8AC281570C}"/>
              </a:ext>
            </a:extLst>
          </p:cNvPr>
          <p:cNvSpPr>
            <a:spLocks noGrp="1"/>
          </p:cNvSpPr>
          <p:nvPr>
            <p:ph idx="1"/>
          </p:nvPr>
        </p:nvSpPr>
        <p:spPr/>
        <p:txBody>
          <a:bodyPr/>
          <a:lstStyle/>
          <a:p>
            <a:pPr algn="l"/>
            <a:r>
              <a:rPr lang="en-IE" b="0" i="0" u="none" strike="noStrike" dirty="0">
                <a:solidFill>
                  <a:srgbClr val="212544"/>
                </a:solidFill>
                <a:effectLst/>
                <a:latin typeface="Montserrat" pitchFamily="2" charset="77"/>
              </a:rPr>
              <a:t>The global pandemic was a trauma and shock to world order that, in Pope Francis’ words at the beginning of </a:t>
            </a:r>
            <a:r>
              <a:rPr lang="en-IE" b="0" i="1" u="none" strike="noStrike" dirty="0">
                <a:solidFill>
                  <a:srgbClr val="212544"/>
                </a:solidFill>
                <a:effectLst/>
                <a:latin typeface="Montserrat" pitchFamily="2" charset="77"/>
              </a:rPr>
              <a:t>Fratelli Tutti</a:t>
            </a:r>
            <a:r>
              <a:rPr lang="en-IE" b="0" i="0" u="none" strike="noStrike" dirty="0">
                <a:solidFill>
                  <a:srgbClr val="212544"/>
                </a:solidFill>
                <a:effectLst/>
                <a:latin typeface="Montserrat" pitchFamily="2" charset="77"/>
              </a:rPr>
              <a:t>, “exposed our false securities”. Yet, with the direct health threat under control, politics and economic defaulted to business as usual.</a:t>
            </a:r>
          </a:p>
          <a:p>
            <a:pPr algn="l"/>
            <a:r>
              <a:rPr lang="en-IE" b="0" i="0" u="none" strike="noStrike" dirty="0">
                <a:solidFill>
                  <a:srgbClr val="212544"/>
                </a:solidFill>
                <a:effectLst/>
                <a:latin typeface="Montserrat" pitchFamily="2" charset="77"/>
              </a:rPr>
              <a:t>As the pope highlights in </a:t>
            </a:r>
            <a:r>
              <a:rPr lang="en-IE" b="0" i="1" u="none" strike="noStrike" dirty="0">
                <a:solidFill>
                  <a:srgbClr val="212544"/>
                </a:solidFill>
                <a:effectLst/>
                <a:latin typeface="Montserrat" pitchFamily="2" charset="77"/>
              </a:rPr>
              <a:t>Laudate Deum </a:t>
            </a:r>
            <a:r>
              <a:rPr lang="en-IE" b="0" i="0" u="none" strike="noStrike" dirty="0">
                <a:solidFill>
                  <a:srgbClr val="212544"/>
                </a:solidFill>
                <a:effectLst/>
                <a:latin typeface="Montserrat" pitchFamily="2" charset="77"/>
              </a:rPr>
              <a:t>(44-52), representatives from 190 countries have met annually since </a:t>
            </a:r>
            <a:r>
              <a:rPr lang="en-IE" b="0" i="1" u="none" strike="noStrike" dirty="0" err="1">
                <a:solidFill>
                  <a:srgbClr val="212544"/>
                </a:solidFill>
                <a:effectLst/>
                <a:latin typeface="Montserrat" pitchFamily="2" charset="77"/>
              </a:rPr>
              <a:t>Laudato</a:t>
            </a:r>
            <a:r>
              <a:rPr lang="en-IE" b="0" i="1" u="none" strike="noStrike" dirty="0">
                <a:solidFill>
                  <a:srgbClr val="212544"/>
                </a:solidFill>
                <a:effectLst/>
                <a:latin typeface="Montserrat" pitchFamily="2" charset="77"/>
              </a:rPr>
              <a:t> Si’ </a:t>
            </a:r>
            <a:r>
              <a:rPr lang="en-IE" b="0" i="0" u="none" strike="noStrike" dirty="0">
                <a:solidFill>
                  <a:srgbClr val="212544"/>
                </a:solidFill>
                <a:effectLst/>
                <a:latin typeface="Montserrat" pitchFamily="2" charset="77"/>
              </a:rPr>
              <a:t>was published to address the issue of climate change. While there has been some progress, the principles agreed on have not yet been implemented, and national interests are too often placed before the common good.</a:t>
            </a:r>
          </a:p>
          <a:p>
            <a:endParaRPr lang="en-US" dirty="0"/>
          </a:p>
        </p:txBody>
      </p:sp>
    </p:spTree>
    <p:extLst>
      <p:ext uri="{BB962C8B-B14F-4D97-AF65-F5344CB8AC3E}">
        <p14:creationId xmlns:p14="http://schemas.microsoft.com/office/powerpoint/2010/main" val="41195949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8B793B-5B82-88AD-3883-FBBD126E3B1A}"/>
              </a:ext>
            </a:extLst>
          </p:cNvPr>
          <p:cNvSpPr>
            <a:spLocks noGrp="1"/>
          </p:cNvSpPr>
          <p:nvPr>
            <p:ph type="title"/>
          </p:nvPr>
        </p:nvSpPr>
        <p:spPr/>
        <p:txBody>
          <a:bodyPr>
            <a:normAutofit fontScale="90000"/>
          </a:bodyPr>
          <a:lstStyle/>
          <a:p>
            <a:r>
              <a:rPr lang="en-IE" b="1" i="0" u="none" strike="noStrike" dirty="0">
                <a:solidFill>
                  <a:srgbClr val="212544"/>
                </a:solidFill>
                <a:effectLst/>
                <a:latin typeface="Montserrat" pitchFamily="2" charset="77"/>
              </a:rPr>
              <a:t>What are the key messages of </a:t>
            </a:r>
            <a:r>
              <a:rPr lang="en-IE" b="1" i="1" u="none" strike="noStrike" dirty="0">
                <a:solidFill>
                  <a:srgbClr val="212544"/>
                </a:solidFill>
                <a:effectLst/>
                <a:latin typeface="Montserrat" pitchFamily="2" charset="77"/>
              </a:rPr>
              <a:t>Laudate Deum</a:t>
            </a:r>
            <a:r>
              <a:rPr lang="en-IE" b="1" i="0" u="none" strike="noStrike" dirty="0">
                <a:solidFill>
                  <a:srgbClr val="212544"/>
                </a:solidFill>
                <a:effectLst/>
                <a:latin typeface="Montserrat" pitchFamily="2" charset="77"/>
              </a:rPr>
              <a:t>?</a:t>
            </a:r>
            <a:br>
              <a:rPr lang="en-IE" b="1" i="0" u="none" strike="noStrike" dirty="0">
                <a:solidFill>
                  <a:srgbClr val="212544"/>
                </a:solidFill>
                <a:effectLst/>
                <a:latin typeface="Montserrat" pitchFamily="2" charset="77"/>
              </a:rPr>
            </a:br>
            <a:endParaRPr lang="en-US" dirty="0"/>
          </a:p>
        </p:txBody>
      </p:sp>
      <p:sp>
        <p:nvSpPr>
          <p:cNvPr id="3" name="Content Placeholder 2">
            <a:extLst>
              <a:ext uri="{FF2B5EF4-FFF2-40B4-BE49-F238E27FC236}">
                <a16:creationId xmlns:a16="http://schemas.microsoft.com/office/drawing/2014/main" id="{7E98309C-5961-2564-2A56-F142D46E6F01}"/>
              </a:ext>
            </a:extLst>
          </p:cNvPr>
          <p:cNvSpPr>
            <a:spLocks noGrp="1"/>
          </p:cNvSpPr>
          <p:nvPr>
            <p:ph idx="1"/>
          </p:nvPr>
        </p:nvSpPr>
        <p:spPr/>
        <p:txBody>
          <a:bodyPr>
            <a:normAutofit fontScale="55000" lnSpcReduction="20000"/>
          </a:bodyPr>
          <a:lstStyle/>
          <a:p>
            <a:pPr algn="l"/>
            <a:r>
              <a:rPr lang="en-IE" b="0" i="1" u="none" strike="noStrike" dirty="0">
                <a:solidFill>
                  <a:srgbClr val="212544"/>
                </a:solidFill>
                <a:effectLst/>
                <a:latin typeface="Montserrat" pitchFamily="2" charset="77"/>
              </a:rPr>
              <a:t>Laudate Deum</a:t>
            </a:r>
            <a:r>
              <a:rPr lang="en-IE" b="0" i="0" u="none" strike="noStrike" dirty="0">
                <a:solidFill>
                  <a:srgbClr val="212544"/>
                </a:solidFill>
                <a:effectLst/>
                <a:latin typeface="Montserrat" pitchFamily="2" charset="77"/>
              </a:rPr>
              <a:t> is an urgent call to tackle the climate crisis, recognising that time is running out. And irreversible damage has already been done.</a:t>
            </a:r>
          </a:p>
          <a:p>
            <a:pPr algn="l"/>
            <a:r>
              <a:rPr lang="en-IE" b="0" i="0" u="none" strike="noStrike" dirty="0">
                <a:solidFill>
                  <a:srgbClr val="212544"/>
                </a:solidFill>
                <a:effectLst/>
                <a:latin typeface="Montserrat" pitchFamily="2" charset="77"/>
              </a:rPr>
              <a:t>In this letter Pope Francis states that the climate crisis is real and cannot be denied. It is caused by human activity.</a:t>
            </a:r>
          </a:p>
          <a:p>
            <a:pPr algn="l"/>
            <a:r>
              <a:rPr lang="en-IE" b="0" i="0" u="none" strike="noStrike" dirty="0">
                <a:solidFill>
                  <a:srgbClr val="212544"/>
                </a:solidFill>
                <a:effectLst/>
                <a:latin typeface="Montserrat" pitchFamily="2" charset="77"/>
              </a:rPr>
              <a:t>But the pope cautions against seeking only technological solutions, noting that although we have more and more tools to manipulate the world, we are still failing to protect the environment from destruction. The more we seek to increase power for its own sake, the less we use our power to protect life. As he states, “Not every increase in power represents progress for humanity.” (#24)</a:t>
            </a:r>
          </a:p>
          <a:p>
            <a:pPr algn="l"/>
            <a:r>
              <a:rPr lang="en-IE" b="0" i="0" u="none" strike="noStrike" dirty="0">
                <a:solidFill>
                  <a:srgbClr val="212544"/>
                </a:solidFill>
                <a:effectLst/>
                <a:latin typeface="Montserrat" pitchFamily="2" charset="77"/>
              </a:rPr>
              <a:t>At the same time, he says, economic powers are not interested in solving the problem, because they want “the greatest profit possible at minimum cost” (13). This pursuit of the greatest profit possible at minimum cost makes caring for our common home impossible. </a:t>
            </a:r>
          </a:p>
          <a:p>
            <a:pPr algn="l"/>
            <a:r>
              <a:rPr lang="en-IE" b="0" i="0" u="none" strike="noStrike" dirty="0">
                <a:solidFill>
                  <a:srgbClr val="212544"/>
                </a:solidFill>
                <a:effectLst/>
                <a:latin typeface="Montserrat" pitchFamily="2" charset="77"/>
              </a:rPr>
              <a:t>We need political change on a national and international level. While Pope Francis states that individual actions and efforts to minimise waste are important, he also recognises that they are not enough. We are called to continue to transform society through our individual, family and community actions, but also to call on those in power to take urgent action.</a:t>
            </a:r>
          </a:p>
          <a:p>
            <a:pPr algn="l"/>
            <a:r>
              <a:rPr lang="en-IE" b="0" i="0" u="none" strike="noStrike" dirty="0">
                <a:solidFill>
                  <a:srgbClr val="212544"/>
                </a:solidFill>
                <a:effectLst/>
                <a:latin typeface="Montserrat" pitchFamily="2" charset="77"/>
              </a:rPr>
              <a:t>Pope Francis is clear that we all have a role to play, pressurising the sources of power and demanding change. He calls us all to be involved and particularly urges that COP28, the next round of important UN negotiations on climate change, needs to be a historic event, with binding forms of energy transition. For the sake of the future of our children we must take action.</a:t>
            </a:r>
          </a:p>
          <a:p>
            <a:pPr algn="l"/>
            <a:r>
              <a:rPr lang="en-IE" b="0" i="0" u="none" strike="noStrike" dirty="0">
                <a:solidFill>
                  <a:srgbClr val="212544"/>
                </a:solidFill>
                <a:effectLst/>
                <a:latin typeface="Montserrat" pitchFamily="2" charset="77"/>
              </a:rPr>
              <a:t>Despite the gravity and urgency of the situation we face, Pope Francis reminds us that we must continue to hope, because to “‘say there is nothing to hope for... would mean exposing humanity, especially the poorest, to the worst impacts of climate change." (#54)</a:t>
            </a:r>
          </a:p>
          <a:p>
            <a:endParaRPr lang="en-US" dirty="0"/>
          </a:p>
        </p:txBody>
      </p:sp>
    </p:spTree>
    <p:extLst>
      <p:ext uri="{BB962C8B-B14F-4D97-AF65-F5344CB8AC3E}">
        <p14:creationId xmlns:p14="http://schemas.microsoft.com/office/powerpoint/2010/main" val="32518310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FC0AA-7EE3-741E-9B8D-6A42EC477CA5}"/>
              </a:ext>
            </a:extLst>
          </p:cNvPr>
          <p:cNvSpPr>
            <a:spLocks noGrp="1"/>
          </p:cNvSpPr>
          <p:nvPr>
            <p:ph type="title"/>
          </p:nvPr>
        </p:nvSpPr>
        <p:spPr/>
        <p:txBody>
          <a:bodyPr>
            <a:normAutofit fontScale="90000"/>
          </a:bodyPr>
          <a:lstStyle/>
          <a:p>
            <a:r>
              <a:rPr lang="en-IE" b="1" i="0" u="none" strike="noStrike" dirty="0">
                <a:solidFill>
                  <a:srgbClr val="212544"/>
                </a:solidFill>
                <a:effectLst/>
                <a:latin typeface="Montserrat" pitchFamily="2" charset="77"/>
              </a:rPr>
              <a:t>Why is this message particularly relevant at this time?</a:t>
            </a:r>
            <a:br>
              <a:rPr lang="en-IE" b="1" i="0" u="none" strike="noStrike" dirty="0">
                <a:solidFill>
                  <a:srgbClr val="212544"/>
                </a:solidFill>
                <a:effectLst/>
                <a:latin typeface="Montserrat" pitchFamily="2" charset="77"/>
              </a:rPr>
            </a:br>
            <a:endParaRPr lang="en-US" dirty="0"/>
          </a:p>
        </p:txBody>
      </p:sp>
      <p:sp>
        <p:nvSpPr>
          <p:cNvPr id="3" name="Content Placeholder 2">
            <a:extLst>
              <a:ext uri="{FF2B5EF4-FFF2-40B4-BE49-F238E27FC236}">
                <a16:creationId xmlns:a16="http://schemas.microsoft.com/office/drawing/2014/main" id="{17193553-F0D0-BDE2-9C9D-69EF2398C8B4}"/>
              </a:ext>
            </a:extLst>
          </p:cNvPr>
          <p:cNvSpPr>
            <a:spLocks noGrp="1"/>
          </p:cNvSpPr>
          <p:nvPr>
            <p:ph idx="1"/>
          </p:nvPr>
        </p:nvSpPr>
        <p:spPr/>
        <p:txBody>
          <a:bodyPr>
            <a:normAutofit fontScale="85000" lnSpcReduction="20000"/>
          </a:bodyPr>
          <a:lstStyle/>
          <a:p>
            <a:pPr algn="l"/>
            <a:r>
              <a:rPr lang="en-IE" b="0" i="0" u="none" strike="noStrike" dirty="0">
                <a:solidFill>
                  <a:srgbClr val="212544"/>
                </a:solidFill>
                <a:effectLst/>
                <a:latin typeface="Montserrat" pitchFamily="2" charset="77"/>
              </a:rPr>
              <a:t>As Pope Francis says, “the world in which we live is collapsing and may be near breaking point” (#2).</a:t>
            </a:r>
          </a:p>
          <a:p>
            <a:pPr algn="l"/>
            <a:r>
              <a:rPr lang="en-IE" b="0" i="0" u="none" strike="noStrike" dirty="0">
                <a:solidFill>
                  <a:srgbClr val="212544"/>
                </a:solidFill>
                <a:effectLst/>
                <a:latin typeface="Montserrat" pitchFamily="2" charset="77"/>
              </a:rPr>
              <a:t>The effects of climate change and loss of biodiversity on the poorest and most vulnerable people continue to unfold and have been made worse by conflict and exploitative practices. CAFOD partners have seen flooding in Pakistan and Bangladesh, famine and drought in East Africa as well as extreme weather and heat in Europe. Inflation of prices of basic goods and loss of livelihood are also chronic. </a:t>
            </a:r>
          </a:p>
          <a:p>
            <a:pPr algn="l"/>
            <a:r>
              <a:rPr lang="en-IE" b="0" i="0" u="none" strike="noStrike" dirty="0">
                <a:solidFill>
                  <a:srgbClr val="212544"/>
                </a:solidFill>
                <a:effectLst/>
                <a:latin typeface="Montserrat" pitchFamily="2" charset="77"/>
              </a:rPr>
              <a:t>As this continues, progress towards limiting pollution, greenhouse gas emissions, deforestation and soil erosion has been slow. World leaders still chase quick, profitable solutions in new technologies, or through off-setting or off-shoring environmental harms cynically. We still haven’t learnt the Biblical truth that human beings and the earth are not replaceable commodities. </a:t>
            </a:r>
          </a:p>
          <a:p>
            <a:pPr algn="l"/>
            <a:r>
              <a:rPr lang="en-IE" b="0" i="0" u="none" strike="noStrike" dirty="0">
                <a:solidFill>
                  <a:srgbClr val="212544"/>
                </a:solidFill>
                <a:effectLst/>
                <a:latin typeface="Montserrat" pitchFamily="2" charset="77"/>
              </a:rPr>
              <a:t>Time is running out and “Climate change is one of the principal challenges facing society and the global community.” (#3) </a:t>
            </a:r>
            <a:r>
              <a:rPr lang="en-IE" b="0" i="1" u="none" strike="noStrike" dirty="0">
                <a:solidFill>
                  <a:srgbClr val="212544"/>
                </a:solidFill>
                <a:effectLst/>
                <a:latin typeface="Montserrat" pitchFamily="2" charset="77"/>
              </a:rPr>
              <a:t>Laudate Deum </a:t>
            </a:r>
            <a:r>
              <a:rPr lang="en-IE" b="0" i="0" u="none" strike="noStrike" dirty="0">
                <a:solidFill>
                  <a:srgbClr val="212544"/>
                </a:solidFill>
                <a:effectLst/>
                <a:latin typeface="Montserrat" pitchFamily="2" charset="77"/>
              </a:rPr>
              <a:t>is therefore an urgent plea for us all to take action before it is too late</a:t>
            </a:r>
          </a:p>
          <a:p>
            <a:endParaRPr lang="en-US" dirty="0"/>
          </a:p>
        </p:txBody>
      </p:sp>
    </p:spTree>
    <p:extLst>
      <p:ext uri="{BB962C8B-B14F-4D97-AF65-F5344CB8AC3E}">
        <p14:creationId xmlns:p14="http://schemas.microsoft.com/office/powerpoint/2010/main" val="40100310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1F667F-64EB-ACFC-DD87-19553BB496C3}"/>
              </a:ext>
            </a:extLst>
          </p:cNvPr>
          <p:cNvSpPr>
            <a:spLocks noGrp="1"/>
          </p:cNvSpPr>
          <p:nvPr>
            <p:ph type="title"/>
          </p:nvPr>
        </p:nvSpPr>
        <p:spPr/>
        <p:txBody>
          <a:bodyPr>
            <a:normAutofit fontScale="90000"/>
          </a:bodyPr>
          <a:lstStyle/>
          <a:p>
            <a:r>
              <a:rPr lang="en-IE" b="1" i="0" u="none" strike="noStrike" dirty="0">
                <a:solidFill>
                  <a:srgbClr val="212544"/>
                </a:solidFill>
                <a:effectLst/>
                <a:latin typeface="Montserrat" pitchFamily="2" charset="77"/>
              </a:rPr>
              <a:t>What does it mean for the Catholic community?</a:t>
            </a:r>
            <a:br>
              <a:rPr lang="en-IE" b="1" i="0" u="none" strike="noStrike" dirty="0">
                <a:solidFill>
                  <a:srgbClr val="212544"/>
                </a:solidFill>
                <a:effectLst/>
                <a:latin typeface="Montserrat" pitchFamily="2" charset="77"/>
              </a:rPr>
            </a:br>
            <a:endParaRPr lang="en-US" dirty="0"/>
          </a:p>
        </p:txBody>
      </p:sp>
      <p:sp>
        <p:nvSpPr>
          <p:cNvPr id="3" name="Content Placeholder 2">
            <a:extLst>
              <a:ext uri="{FF2B5EF4-FFF2-40B4-BE49-F238E27FC236}">
                <a16:creationId xmlns:a16="http://schemas.microsoft.com/office/drawing/2014/main" id="{8DD0FAC8-E0FF-DD22-2276-36030D6CBFD3}"/>
              </a:ext>
            </a:extLst>
          </p:cNvPr>
          <p:cNvSpPr>
            <a:spLocks noGrp="1"/>
          </p:cNvSpPr>
          <p:nvPr>
            <p:ph idx="1"/>
          </p:nvPr>
        </p:nvSpPr>
        <p:spPr/>
        <p:txBody>
          <a:bodyPr>
            <a:normAutofit fontScale="70000" lnSpcReduction="20000"/>
          </a:bodyPr>
          <a:lstStyle/>
          <a:p>
            <a:pPr algn="l"/>
            <a:r>
              <a:rPr lang="en-IE" b="0" i="0" u="none" strike="noStrike" dirty="0">
                <a:solidFill>
                  <a:srgbClr val="212544"/>
                </a:solidFill>
                <a:effectLst/>
                <a:latin typeface="Montserrat" pitchFamily="2" charset="77"/>
              </a:rPr>
              <a:t>As Christians our motivation to respond is hope-filled, because of the conviction that the risen Christ reconciles all creatures to himself. As Pope Francis says, “The world sings of an infinite Love: how can we fail to care for it?” (#65)</a:t>
            </a:r>
          </a:p>
          <a:p>
            <a:pPr algn="l"/>
            <a:r>
              <a:rPr lang="en-IE" b="0" i="0" u="none" strike="noStrike" dirty="0">
                <a:solidFill>
                  <a:srgbClr val="212544"/>
                </a:solidFill>
                <a:effectLst/>
                <a:latin typeface="Montserrat" pitchFamily="2" charset="77"/>
              </a:rPr>
              <a:t>He asks us not to shy away from the reality that we are facing but to “accompany this pilgrimage of reconciliation with the world that is our home and help to make it more beautiful.” (#69)</a:t>
            </a:r>
          </a:p>
          <a:p>
            <a:pPr algn="l"/>
            <a:r>
              <a:rPr lang="en-IE" b="0" i="0" u="none" strike="noStrike" dirty="0">
                <a:solidFill>
                  <a:srgbClr val="212544"/>
                </a:solidFill>
                <a:effectLst/>
                <a:latin typeface="Montserrat" pitchFamily="2" charset="77"/>
              </a:rPr>
              <a:t>We all have a role to play in creating processes of transformation and continuing to care for our common home, while also putting pressure on those with the power to make changes.</a:t>
            </a:r>
          </a:p>
          <a:p>
            <a:pPr algn="l"/>
            <a:r>
              <a:rPr lang="en-IE" b="0" i="0" u="none" strike="noStrike" dirty="0">
                <a:solidFill>
                  <a:srgbClr val="212544"/>
                </a:solidFill>
                <a:effectLst/>
                <a:latin typeface="Montserrat" pitchFamily="2" charset="77"/>
              </a:rPr>
              <a:t>There is a sense that groups coming up from below are stepping in where political leadership is failing, and yet they are often negatively portrayed as “radicalized” (#58). In light of Pope Francis’ exhortation, Christians could instead see in this “radicalization” the very “ecological conversion” we are called to. </a:t>
            </a:r>
          </a:p>
          <a:p>
            <a:pPr algn="l"/>
            <a:r>
              <a:rPr lang="en-IE" b="0" i="0" u="none" strike="noStrike" dirty="0">
                <a:solidFill>
                  <a:srgbClr val="212544"/>
                </a:solidFill>
                <a:effectLst/>
                <a:latin typeface="Montserrat" pitchFamily="2" charset="77"/>
              </a:rPr>
              <a:t>Can parishes and faith groups join more closely with those who are derided for seeing, like St Francis of Assisi, fellow creatures as “companions along the way” (#15)? Can we grow deeper in our conviction that “everything is connected” and “no one is saved alone” (#19). Are we ready to turn the world upside down, moving away from an obsession with power and wealth, and towards a greater care for our common home? </a:t>
            </a:r>
          </a:p>
          <a:p>
            <a:pPr algn="l"/>
            <a:r>
              <a:rPr lang="en-IE" b="0" i="0" u="none" strike="noStrike" dirty="0">
                <a:solidFill>
                  <a:srgbClr val="212544"/>
                </a:solidFill>
                <a:effectLst/>
                <a:latin typeface="Montserrat" pitchFamily="2" charset="77"/>
              </a:rPr>
              <a:t>The challenge is undeniably urgent, we cannot hide or turn away from it. The lives of our children and their children depend on our actions now. We do not need to be afraid, because we have faith and hope. But it is time to join together with all people of good will to demand change from those with economic and political power</a:t>
            </a:r>
          </a:p>
          <a:p>
            <a:endParaRPr lang="en-US" dirty="0"/>
          </a:p>
        </p:txBody>
      </p:sp>
    </p:spTree>
    <p:extLst>
      <p:ext uri="{BB962C8B-B14F-4D97-AF65-F5344CB8AC3E}">
        <p14:creationId xmlns:p14="http://schemas.microsoft.com/office/powerpoint/2010/main" val="1361977785"/>
      </p:ext>
    </p:extLst>
  </p:cSld>
  <p:clrMapOvr>
    <a:masterClrMapping/>
  </p:clrMapOvr>
</p:sld>
</file>

<file path=ppt/theme/theme1.xml><?xml version="1.0" encoding="utf-8"?>
<a:theme xmlns:a="http://schemas.openxmlformats.org/drawingml/2006/main" name="VanillaVTI">
  <a:themeElements>
    <a:clrScheme name="AnalogousFromLightSeedLeftStep">
      <a:dk1>
        <a:srgbClr val="000000"/>
      </a:dk1>
      <a:lt1>
        <a:srgbClr val="FFFFFF"/>
      </a:lt1>
      <a:dk2>
        <a:srgbClr val="3B213A"/>
      </a:dk2>
      <a:lt2>
        <a:srgbClr val="E3E2E8"/>
      </a:lt2>
      <a:accent1>
        <a:srgbClr val="93A94E"/>
      </a:accent1>
      <a:accent2>
        <a:srgbClr val="B6A03C"/>
      </a:accent2>
      <a:accent3>
        <a:srgbClr val="EA8946"/>
      </a:accent3>
      <a:accent4>
        <a:srgbClr val="EB4E4F"/>
      </a:accent4>
      <a:accent5>
        <a:srgbClr val="EE6EA5"/>
      </a:accent5>
      <a:accent6>
        <a:srgbClr val="EB4ED2"/>
      </a:accent6>
      <a:hlink>
        <a:srgbClr val="7A69AE"/>
      </a:hlink>
      <a:folHlink>
        <a:srgbClr val="7F7F7F"/>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54D376C6-1C9B-4C6B-8F3C-483BB307BB05}" vid="{7690D8A9-C071-45EF-BA7A-F7FA9779B11D}"/>
    </a:ext>
  </a:extLst>
</a:theme>
</file>

<file path=docProps/app.xml><?xml version="1.0" encoding="utf-8"?>
<Properties xmlns="http://schemas.openxmlformats.org/officeDocument/2006/extended-properties" xmlns:vt="http://schemas.openxmlformats.org/officeDocument/2006/docPropsVTypes">
  <TotalTime>10</TotalTime>
  <Words>2045</Words>
  <Application>Microsoft Macintosh PowerPoint</Application>
  <PresentationFormat>Widescreen</PresentationFormat>
  <Paragraphs>52</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Montserrat</vt:lpstr>
      <vt:lpstr>Neue Haas Grotesk Text Pro</vt:lpstr>
      <vt:lpstr>VanillaVTI</vt:lpstr>
      <vt:lpstr>Laudate Deum</vt:lpstr>
      <vt:lpstr>What is an Apostolic Exhortation?  </vt:lpstr>
      <vt:lpstr>Why has it been released on 4 October? </vt:lpstr>
      <vt:lpstr>What does Laudate Deum mean? </vt:lpstr>
      <vt:lpstr>What was Laudato Si' about? </vt:lpstr>
      <vt:lpstr>What has changed since Laudato Si' was published? </vt:lpstr>
      <vt:lpstr>What are the key messages of Laudate Deum? </vt:lpstr>
      <vt:lpstr>Why is this message particularly relevant at this time? </vt:lpstr>
      <vt:lpstr>What does it mean for the Catholic community? </vt:lpstr>
      <vt:lpstr>Laudate Deum prayer A prayer inspired by the Apostolic Exhortation Laudate Deum released by Pope Francis on 4 October 2023. </vt:lpstr>
      <vt:lpstr>A prayer for our earth This prayer by Pope Francis appeared at the end of his 2015 encyclical Laudato Si'. It is for all who believe in God who is the all-powerful Creator.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Laudate Deum</dc:title>
  <dc:creator>Michael Collins</dc:creator>
  <cp:lastModifiedBy>Michael Collins</cp:lastModifiedBy>
  <cp:revision>1</cp:revision>
  <dcterms:created xsi:type="dcterms:W3CDTF">2023-10-22T19:41:37Z</dcterms:created>
  <dcterms:modified xsi:type="dcterms:W3CDTF">2023-10-22T19:52:15Z</dcterms:modified>
</cp:coreProperties>
</file>