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4" r:id="rId6"/>
    <p:sldId id="266" r:id="rId7"/>
    <p:sldId id="284" r:id="rId8"/>
    <p:sldId id="285" r:id="rId9"/>
    <p:sldId id="296" r:id="rId10"/>
    <p:sldId id="297" r:id="rId11"/>
    <p:sldId id="298" r:id="rId12"/>
    <p:sldId id="265" r:id="rId13"/>
    <p:sldId id="267" r:id="rId14"/>
    <p:sldId id="268" r:id="rId15"/>
    <p:sldId id="269" r:id="rId16"/>
    <p:sldId id="270" r:id="rId17"/>
    <p:sldId id="272" r:id="rId18"/>
    <p:sldId id="282" r:id="rId19"/>
    <p:sldId id="259" r:id="rId20"/>
    <p:sldId id="260" r:id="rId21"/>
    <p:sldId id="262" r:id="rId22"/>
    <p:sldId id="273" r:id="rId23"/>
    <p:sldId id="271" r:id="rId24"/>
    <p:sldId id="263" r:id="rId25"/>
    <p:sldId id="274" r:id="rId26"/>
    <p:sldId id="275" r:id="rId27"/>
    <p:sldId id="276" r:id="rId28"/>
    <p:sldId id="279" r:id="rId29"/>
    <p:sldId id="278" r:id="rId30"/>
    <p:sldId id="286" r:id="rId31"/>
    <p:sldId id="277" r:id="rId32"/>
    <p:sldId id="287" r:id="rId33"/>
    <p:sldId id="288" r:id="rId34"/>
    <p:sldId id="289" r:id="rId35"/>
    <p:sldId id="280" r:id="rId36"/>
    <p:sldId id="290" r:id="rId37"/>
    <p:sldId id="291" r:id="rId38"/>
    <p:sldId id="281" r:id="rId39"/>
    <p:sldId id="283" r:id="rId40"/>
    <p:sldId id="299" r:id="rId41"/>
    <p:sldId id="300" r:id="rId42"/>
    <p:sldId id="301" r:id="rId43"/>
    <p:sldId id="302" r:id="rId44"/>
    <p:sldId id="295" r:id="rId45"/>
    <p:sldId id="303" r:id="rId46"/>
    <p:sldId id="304" r:id="rId47"/>
    <p:sldId id="305" r:id="rId48"/>
    <p:sldId id="306" r:id="rId49"/>
    <p:sldId id="307" r:id="rId50"/>
    <p:sldId id="308" r:id="rId51"/>
    <p:sldId id="31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sorterViewPr>
    <p:cViewPr>
      <p:scale>
        <a:sx n="125" d="100"/>
        <a:sy n="125" d="100"/>
      </p:scale>
      <p:origin x="0" y="-1338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AADCEBAE-C58F-4DA7-AD3D-A00F0B206BFF}" type="datetimeFigureOut">
              <a:rPr lang="en-IE" smtClean="0"/>
              <a:t>14/10/2021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EBA6A12-E5FE-4509-8BEC-EC207D956B68}" type="slidenum">
              <a:rPr lang="en-IE" smtClean="0"/>
              <a:t>‹#›</a:t>
            </a:fld>
            <a:endParaRPr lang="en-IE"/>
          </a:p>
        </p:txBody>
      </p:sp>
    </p:spTree>
    <p:extLst>
      <p:ext uri="{BB962C8B-B14F-4D97-AF65-F5344CB8AC3E}">
        <p14:creationId xmlns:p14="http://schemas.microsoft.com/office/powerpoint/2010/main" val="260517497"/>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ADCEBAE-C58F-4DA7-AD3D-A00F0B206BFF}" type="datetimeFigureOut">
              <a:rPr lang="en-IE" smtClean="0"/>
              <a:t>14/10/2021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EBA6A12-E5FE-4509-8BEC-EC207D956B68}" type="slidenum">
              <a:rPr lang="en-IE" smtClean="0"/>
              <a:t>‹#›</a:t>
            </a:fld>
            <a:endParaRPr lang="en-IE"/>
          </a:p>
        </p:txBody>
      </p:sp>
    </p:spTree>
    <p:extLst>
      <p:ext uri="{BB962C8B-B14F-4D97-AF65-F5344CB8AC3E}">
        <p14:creationId xmlns:p14="http://schemas.microsoft.com/office/powerpoint/2010/main" val="1356842149"/>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ADCEBAE-C58F-4DA7-AD3D-A00F0B206BFF}" type="datetimeFigureOut">
              <a:rPr lang="en-IE" smtClean="0"/>
              <a:t>14/10/2021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EBA6A12-E5FE-4509-8BEC-EC207D956B68}" type="slidenum">
              <a:rPr lang="en-IE" smtClean="0"/>
              <a:t>‹#›</a:t>
            </a:fld>
            <a:endParaRPr lang="en-IE"/>
          </a:p>
        </p:txBody>
      </p:sp>
    </p:spTree>
    <p:extLst>
      <p:ext uri="{BB962C8B-B14F-4D97-AF65-F5344CB8AC3E}">
        <p14:creationId xmlns:p14="http://schemas.microsoft.com/office/powerpoint/2010/main" val="611849443"/>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ADCEBAE-C58F-4DA7-AD3D-A00F0B206BFF}" type="datetimeFigureOut">
              <a:rPr lang="en-IE" smtClean="0"/>
              <a:t>14/10/2021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EBA6A12-E5FE-4509-8BEC-EC207D956B68}" type="slidenum">
              <a:rPr lang="en-IE" smtClean="0"/>
              <a:t>‹#›</a:t>
            </a:fld>
            <a:endParaRPr lang="en-IE"/>
          </a:p>
        </p:txBody>
      </p:sp>
    </p:spTree>
    <p:extLst>
      <p:ext uri="{BB962C8B-B14F-4D97-AF65-F5344CB8AC3E}">
        <p14:creationId xmlns:p14="http://schemas.microsoft.com/office/powerpoint/2010/main" val="204786957"/>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CEBAE-C58F-4DA7-AD3D-A00F0B206BFF}" type="datetimeFigureOut">
              <a:rPr lang="en-IE" smtClean="0"/>
              <a:t>14/10/2021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EBA6A12-E5FE-4509-8BEC-EC207D956B68}" type="slidenum">
              <a:rPr lang="en-IE" smtClean="0"/>
              <a:t>‹#›</a:t>
            </a:fld>
            <a:endParaRPr lang="en-IE"/>
          </a:p>
        </p:txBody>
      </p:sp>
    </p:spTree>
    <p:extLst>
      <p:ext uri="{BB962C8B-B14F-4D97-AF65-F5344CB8AC3E}">
        <p14:creationId xmlns:p14="http://schemas.microsoft.com/office/powerpoint/2010/main" val="3845076662"/>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AADCEBAE-C58F-4DA7-AD3D-A00F0B206BFF}" type="datetimeFigureOut">
              <a:rPr lang="en-IE" smtClean="0"/>
              <a:t>14/10/2021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EBA6A12-E5FE-4509-8BEC-EC207D956B68}" type="slidenum">
              <a:rPr lang="en-IE" smtClean="0"/>
              <a:t>‹#›</a:t>
            </a:fld>
            <a:endParaRPr lang="en-IE"/>
          </a:p>
        </p:txBody>
      </p:sp>
    </p:spTree>
    <p:extLst>
      <p:ext uri="{BB962C8B-B14F-4D97-AF65-F5344CB8AC3E}">
        <p14:creationId xmlns:p14="http://schemas.microsoft.com/office/powerpoint/2010/main" val="144505751"/>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AADCEBAE-C58F-4DA7-AD3D-A00F0B206BFF}" type="datetimeFigureOut">
              <a:rPr lang="en-IE" smtClean="0"/>
              <a:t>14/10/2021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EBA6A12-E5FE-4509-8BEC-EC207D956B68}" type="slidenum">
              <a:rPr lang="en-IE" smtClean="0"/>
              <a:t>‹#›</a:t>
            </a:fld>
            <a:endParaRPr lang="en-IE"/>
          </a:p>
        </p:txBody>
      </p:sp>
    </p:spTree>
    <p:extLst>
      <p:ext uri="{BB962C8B-B14F-4D97-AF65-F5344CB8AC3E}">
        <p14:creationId xmlns:p14="http://schemas.microsoft.com/office/powerpoint/2010/main" val="3858816084"/>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AADCEBAE-C58F-4DA7-AD3D-A00F0B206BFF}" type="datetimeFigureOut">
              <a:rPr lang="en-IE" smtClean="0"/>
              <a:t>14/10/2021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EBA6A12-E5FE-4509-8BEC-EC207D956B68}" type="slidenum">
              <a:rPr lang="en-IE" smtClean="0"/>
              <a:t>‹#›</a:t>
            </a:fld>
            <a:endParaRPr lang="en-IE"/>
          </a:p>
        </p:txBody>
      </p:sp>
    </p:spTree>
    <p:extLst>
      <p:ext uri="{BB962C8B-B14F-4D97-AF65-F5344CB8AC3E}">
        <p14:creationId xmlns:p14="http://schemas.microsoft.com/office/powerpoint/2010/main" val="805734462"/>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CEBAE-C58F-4DA7-AD3D-A00F0B206BFF}" type="datetimeFigureOut">
              <a:rPr lang="en-IE" smtClean="0"/>
              <a:t>14/10/2021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EBA6A12-E5FE-4509-8BEC-EC207D956B68}" type="slidenum">
              <a:rPr lang="en-IE" smtClean="0"/>
              <a:t>‹#›</a:t>
            </a:fld>
            <a:endParaRPr lang="en-IE"/>
          </a:p>
        </p:txBody>
      </p:sp>
    </p:spTree>
    <p:extLst>
      <p:ext uri="{BB962C8B-B14F-4D97-AF65-F5344CB8AC3E}">
        <p14:creationId xmlns:p14="http://schemas.microsoft.com/office/powerpoint/2010/main" val="757392825"/>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CEBAE-C58F-4DA7-AD3D-A00F0B206BFF}" type="datetimeFigureOut">
              <a:rPr lang="en-IE" smtClean="0"/>
              <a:t>14/10/2021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EBA6A12-E5FE-4509-8BEC-EC207D956B68}" type="slidenum">
              <a:rPr lang="en-IE" smtClean="0"/>
              <a:t>‹#›</a:t>
            </a:fld>
            <a:endParaRPr lang="en-IE"/>
          </a:p>
        </p:txBody>
      </p:sp>
    </p:spTree>
    <p:extLst>
      <p:ext uri="{BB962C8B-B14F-4D97-AF65-F5344CB8AC3E}">
        <p14:creationId xmlns:p14="http://schemas.microsoft.com/office/powerpoint/2010/main" val="2915597768"/>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CEBAE-C58F-4DA7-AD3D-A00F0B206BFF}" type="datetimeFigureOut">
              <a:rPr lang="en-IE" smtClean="0"/>
              <a:t>14/10/2021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EBA6A12-E5FE-4509-8BEC-EC207D956B68}" type="slidenum">
              <a:rPr lang="en-IE" smtClean="0"/>
              <a:t>‹#›</a:t>
            </a:fld>
            <a:endParaRPr lang="en-IE"/>
          </a:p>
        </p:txBody>
      </p:sp>
    </p:spTree>
    <p:extLst>
      <p:ext uri="{BB962C8B-B14F-4D97-AF65-F5344CB8AC3E}">
        <p14:creationId xmlns:p14="http://schemas.microsoft.com/office/powerpoint/2010/main" val="176202621"/>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CEBAE-C58F-4DA7-AD3D-A00F0B206BFF}" type="datetimeFigureOut">
              <a:rPr lang="en-IE" smtClean="0"/>
              <a:t>14/10/2021</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A6A12-E5FE-4509-8BEC-EC207D956B68}" type="slidenum">
              <a:rPr lang="en-IE" smtClean="0"/>
              <a:t>‹#›</a:t>
            </a:fld>
            <a:endParaRPr lang="en-IE"/>
          </a:p>
        </p:txBody>
      </p:sp>
    </p:spTree>
    <p:extLst>
      <p:ext uri="{BB962C8B-B14F-4D97-AF65-F5344CB8AC3E}">
        <p14:creationId xmlns:p14="http://schemas.microsoft.com/office/powerpoint/2010/main" val="2252740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jpe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webp"/></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076325" y="952500"/>
            <a:ext cx="6381750" cy="400110"/>
          </a:xfrm>
          <a:prstGeom prst="rect">
            <a:avLst/>
          </a:prstGeom>
          <a:noFill/>
        </p:spPr>
        <p:txBody>
          <a:bodyPr wrap="square" rtlCol="0">
            <a:spAutoFit/>
          </a:bodyPr>
          <a:lstStyle/>
          <a:p>
            <a:r>
              <a:rPr lang="en-IE" sz="2000" b="1" dirty="0" smtClean="0">
                <a:solidFill>
                  <a:schemeClr val="bg1"/>
                </a:solidFill>
              </a:rPr>
              <a:t>Sacramental Survey of Priests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150" y="2344846"/>
            <a:ext cx="6929156" cy="331300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7525" y="5393656"/>
            <a:ext cx="1000125" cy="1045243"/>
          </a:xfrm>
          <a:prstGeom prst="rect">
            <a:avLst/>
          </a:prstGeom>
        </p:spPr>
      </p:pic>
    </p:spTree>
    <p:extLst>
      <p:ext uri="{BB962C8B-B14F-4D97-AF65-F5344CB8AC3E}">
        <p14:creationId xmlns:p14="http://schemas.microsoft.com/office/powerpoint/2010/main" val="1497839412"/>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36205" y="187449"/>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10" name="TextBox 9"/>
          <p:cNvSpPr txBox="1"/>
          <p:nvPr/>
        </p:nvSpPr>
        <p:spPr>
          <a:xfrm>
            <a:off x="1843839" y="595123"/>
            <a:ext cx="8390182" cy="369332"/>
          </a:xfrm>
          <a:prstGeom prst="rect">
            <a:avLst/>
          </a:prstGeom>
          <a:noFill/>
        </p:spPr>
        <p:txBody>
          <a:bodyPr wrap="none" rtlCol="0">
            <a:spAutoFit/>
          </a:bodyPr>
          <a:lstStyle/>
          <a:p>
            <a:r>
              <a:rPr lang="en-IE" b="1" dirty="0" smtClean="0">
                <a:solidFill>
                  <a:schemeClr val="accent5">
                    <a:lumMod val="60000"/>
                    <a:lumOff val="40000"/>
                  </a:schemeClr>
                </a:solidFill>
              </a:rPr>
              <a:t>The smaller number in the church for the ceremony made it more intimate &amp; personal</a:t>
            </a:r>
            <a:endParaRPr lang="en-IE" b="1" dirty="0">
              <a:solidFill>
                <a:schemeClr val="accent5">
                  <a:lumMod val="60000"/>
                  <a:lumOff val="40000"/>
                </a:schemeClr>
              </a:solidFill>
            </a:endParaRPr>
          </a:p>
        </p:txBody>
      </p:sp>
      <p:sp>
        <p:nvSpPr>
          <p:cNvPr id="12" name="Rectangle 11"/>
          <p:cNvSpPr/>
          <p:nvPr/>
        </p:nvSpPr>
        <p:spPr>
          <a:xfrm>
            <a:off x="6407564" y="5399328"/>
            <a:ext cx="3206199" cy="421654"/>
          </a:xfrm>
          <a:prstGeom prst="rect">
            <a:avLst/>
          </a:prstGeom>
        </p:spPr>
        <p:txBody>
          <a:bodyPr wrap="none">
            <a:spAutoFit/>
          </a:bodyPr>
          <a:lstStyle/>
          <a:p>
            <a:pPr>
              <a:lnSpc>
                <a:spcPct val="107000"/>
              </a:lnSpc>
              <a:spcAft>
                <a:spcPts val="800"/>
              </a:spcAft>
            </a:pP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were </a:t>
            </a:r>
            <a:r>
              <a:rPr lang="en-IE" sz="2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5 </a:t>
            </a:r>
            <a:r>
              <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responses </a:t>
            </a: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in total.</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237476" y="1002532"/>
            <a:ext cx="2153859" cy="369332"/>
          </a:xfrm>
          <a:prstGeom prst="rect">
            <a:avLst/>
          </a:prstGeom>
          <a:noFill/>
        </p:spPr>
        <p:txBody>
          <a:bodyPr wrap="none" rtlCol="0">
            <a:spAutoFit/>
          </a:bodyPr>
          <a:lstStyle/>
          <a:p>
            <a:r>
              <a:rPr lang="en-IE" b="1" u="sng" dirty="0" smtClean="0">
                <a:solidFill>
                  <a:schemeClr val="bg1"/>
                </a:solidFill>
              </a:rPr>
              <a:t>PRIEST </a:t>
            </a:r>
            <a:r>
              <a:rPr lang="en-IE" b="1" u="sng" dirty="0">
                <a:solidFill>
                  <a:schemeClr val="bg1"/>
                </a:solidFill>
              </a:rPr>
              <a:t> </a:t>
            </a:r>
            <a:r>
              <a:rPr lang="en-IE" b="1" u="sng" dirty="0" smtClean="0">
                <a:solidFill>
                  <a:schemeClr val="bg1"/>
                </a:solidFill>
              </a:rPr>
              <a:t>COMMENTS </a:t>
            </a:r>
            <a:endParaRPr lang="en-IE" b="1" u="sng" dirty="0">
              <a:solidFill>
                <a:schemeClr val="bg1"/>
              </a:solidFill>
            </a:endParaRPr>
          </a:p>
        </p:txBody>
      </p:sp>
      <p:sp>
        <p:nvSpPr>
          <p:cNvPr id="2" name="Rectangle 1"/>
          <p:cNvSpPr/>
          <p:nvPr/>
        </p:nvSpPr>
        <p:spPr>
          <a:xfrm>
            <a:off x="2776516" y="1648863"/>
            <a:ext cx="6212208" cy="388696"/>
          </a:xfrm>
          <a:prstGeom prst="rect">
            <a:avLst/>
          </a:prstGeom>
        </p:spPr>
        <p:txBody>
          <a:bodyPr wrap="square">
            <a:spAutoFit/>
          </a:bodyPr>
          <a:lstStyle/>
          <a:p>
            <a:pPr marL="457200" indent="-547370">
              <a:lnSpc>
                <a:spcPct val="107000"/>
              </a:lnSpc>
              <a:spcAft>
                <a:spcPts val="800"/>
              </a:spcAft>
            </a:pPr>
            <a:r>
              <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IE" altLang="en-US" dirty="0">
                <a:solidFill>
                  <a:schemeClr val="bg1"/>
                </a:solidFill>
              </a:rPr>
              <a:t>MOST  POSITIVITE  ASPECT  RE. CEREMONY</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314405" y="2390916"/>
            <a:ext cx="7408273" cy="2862322"/>
          </a:xfrm>
          <a:prstGeom prst="rect">
            <a:avLst/>
          </a:prstGeom>
        </p:spPr>
        <p:txBody>
          <a:bodyPr wrap="square">
            <a:spAutoFit/>
          </a:bodyPr>
          <a:lstStyle/>
          <a:p>
            <a:pPr algn="ctr"/>
            <a:r>
              <a:rPr lang="en-IE" altLang="en-US" sz="2000" dirty="0">
                <a:solidFill>
                  <a:schemeClr val="bg1"/>
                </a:solidFill>
              </a:rPr>
              <a:t>Ceremonies  had less hype and less fuss. </a:t>
            </a:r>
            <a:endParaRPr lang="en-IE" altLang="en-US" sz="2000" dirty="0" smtClean="0">
              <a:solidFill>
                <a:schemeClr val="bg1"/>
              </a:solidFill>
            </a:endParaRPr>
          </a:p>
          <a:p>
            <a:pPr algn="ctr"/>
            <a:endParaRPr lang="en-IE" altLang="en-US" sz="2000" dirty="0">
              <a:solidFill>
                <a:schemeClr val="bg1"/>
              </a:solidFill>
            </a:endParaRPr>
          </a:p>
          <a:p>
            <a:pPr algn="ctr"/>
            <a:r>
              <a:rPr lang="en-IE" altLang="en-US" sz="2000" dirty="0">
                <a:solidFill>
                  <a:schemeClr val="bg1"/>
                </a:solidFill>
              </a:rPr>
              <a:t>Less performance &amp; not circus like that of other years</a:t>
            </a:r>
            <a:r>
              <a:rPr lang="en-IE" altLang="en-US" sz="2000" dirty="0" smtClean="0">
                <a:solidFill>
                  <a:schemeClr val="bg1"/>
                </a:solidFill>
              </a:rPr>
              <a:t>.</a:t>
            </a:r>
          </a:p>
          <a:p>
            <a:pPr algn="ctr"/>
            <a:r>
              <a:rPr lang="en-IE" altLang="en-US" sz="2000" dirty="0" smtClean="0">
                <a:solidFill>
                  <a:schemeClr val="bg1"/>
                </a:solidFill>
              </a:rPr>
              <a:t> </a:t>
            </a:r>
            <a:endParaRPr lang="en-IE" altLang="en-US" sz="2000" dirty="0">
              <a:solidFill>
                <a:schemeClr val="bg1"/>
              </a:solidFill>
            </a:endParaRPr>
          </a:p>
          <a:p>
            <a:pPr algn="ctr"/>
            <a:r>
              <a:rPr lang="en-IE" altLang="en-US" sz="2000" dirty="0">
                <a:solidFill>
                  <a:schemeClr val="bg1"/>
                </a:solidFill>
              </a:rPr>
              <a:t>Less stress made ceremony simpler  &amp; not overly elaborate </a:t>
            </a:r>
            <a:r>
              <a:rPr lang="en-IE" altLang="en-US" sz="2000" dirty="0" smtClean="0">
                <a:solidFill>
                  <a:schemeClr val="bg1"/>
                </a:solidFill>
              </a:rPr>
              <a:t>.</a:t>
            </a:r>
          </a:p>
          <a:p>
            <a:pPr algn="ctr"/>
            <a:r>
              <a:rPr lang="en-IE" altLang="en-US" sz="2000" dirty="0" smtClean="0">
                <a:solidFill>
                  <a:schemeClr val="bg1"/>
                </a:solidFill>
              </a:rPr>
              <a:t> </a:t>
            </a:r>
            <a:endParaRPr lang="en-IE" altLang="en-US" sz="2000" dirty="0">
              <a:solidFill>
                <a:schemeClr val="bg1"/>
              </a:solidFill>
            </a:endParaRPr>
          </a:p>
          <a:p>
            <a:pPr algn="ctr"/>
            <a:r>
              <a:rPr lang="en-IE" altLang="en-US" sz="2000" dirty="0">
                <a:solidFill>
                  <a:schemeClr val="bg1"/>
                </a:solidFill>
              </a:rPr>
              <a:t>Good idea to keep ceremony away from weekend</a:t>
            </a:r>
            <a:r>
              <a:rPr lang="en-IE" altLang="en-US" sz="2000" dirty="0" smtClean="0">
                <a:solidFill>
                  <a:schemeClr val="bg1"/>
                </a:solidFill>
              </a:rPr>
              <a:t>.</a:t>
            </a:r>
          </a:p>
          <a:p>
            <a:pPr algn="ctr"/>
            <a:endParaRPr lang="en-IE" altLang="en-US" sz="2000" dirty="0">
              <a:solidFill>
                <a:schemeClr val="bg1"/>
              </a:solidFill>
            </a:endParaRPr>
          </a:p>
          <a:p>
            <a:pPr algn="ctr"/>
            <a:r>
              <a:rPr lang="en-IE" altLang="en-US" sz="2000" dirty="0">
                <a:solidFill>
                  <a:schemeClr val="bg1"/>
                </a:solidFill>
              </a:rPr>
              <a:t>A more spiritual experience for all.</a:t>
            </a:r>
          </a:p>
        </p:txBody>
      </p:sp>
    </p:spTree>
    <p:extLst>
      <p:ext uri="{BB962C8B-B14F-4D97-AF65-F5344CB8AC3E}">
        <p14:creationId xmlns:p14="http://schemas.microsoft.com/office/powerpoint/2010/main" val="350089173"/>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36205" y="187449"/>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10" name="TextBox 9"/>
          <p:cNvSpPr txBox="1"/>
          <p:nvPr/>
        </p:nvSpPr>
        <p:spPr>
          <a:xfrm>
            <a:off x="1843839" y="595123"/>
            <a:ext cx="8390182" cy="369332"/>
          </a:xfrm>
          <a:prstGeom prst="rect">
            <a:avLst/>
          </a:prstGeom>
          <a:noFill/>
        </p:spPr>
        <p:txBody>
          <a:bodyPr wrap="none" rtlCol="0">
            <a:spAutoFit/>
          </a:bodyPr>
          <a:lstStyle/>
          <a:p>
            <a:r>
              <a:rPr lang="en-IE" b="1" dirty="0" smtClean="0">
                <a:solidFill>
                  <a:schemeClr val="accent5">
                    <a:lumMod val="60000"/>
                    <a:lumOff val="40000"/>
                  </a:schemeClr>
                </a:solidFill>
              </a:rPr>
              <a:t>The smaller number in the church for the ceremony made it more intimate &amp; personal</a:t>
            </a:r>
            <a:endParaRPr lang="en-IE" b="1" dirty="0">
              <a:solidFill>
                <a:schemeClr val="accent5">
                  <a:lumMod val="60000"/>
                  <a:lumOff val="40000"/>
                </a:schemeClr>
              </a:solidFill>
            </a:endParaRPr>
          </a:p>
        </p:txBody>
      </p:sp>
      <p:sp>
        <p:nvSpPr>
          <p:cNvPr id="16" name="TextBox 15"/>
          <p:cNvSpPr txBox="1"/>
          <p:nvPr/>
        </p:nvSpPr>
        <p:spPr>
          <a:xfrm>
            <a:off x="237476" y="1002532"/>
            <a:ext cx="2153859" cy="369332"/>
          </a:xfrm>
          <a:prstGeom prst="rect">
            <a:avLst/>
          </a:prstGeom>
          <a:noFill/>
        </p:spPr>
        <p:txBody>
          <a:bodyPr wrap="none" rtlCol="0">
            <a:spAutoFit/>
          </a:bodyPr>
          <a:lstStyle/>
          <a:p>
            <a:r>
              <a:rPr lang="en-IE" b="1" u="sng" dirty="0" smtClean="0">
                <a:solidFill>
                  <a:schemeClr val="bg1"/>
                </a:solidFill>
              </a:rPr>
              <a:t>PRIEST </a:t>
            </a:r>
            <a:r>
              <a:rPr lang="en-IE" b="1" u="sng" dirty="0">
                <a:solidFill>
                  <a:schemeClr val="bg1"/>
                </a:solidFill>
              </a:rPr>
              <a:t> </a:t>
            </a:r>
            <a:r>
              <a:rPr lang="en-IE" b="1" u="sng" dirty="0" smtClean="0">
                <a:solidFill>
                  <a:schemeClr val="bg1"/>
                </a:solidFill>
              </a:rPr>
              <a:t>COMMENTS </a:t>
            </a:r>
            <a:endParaRPr lang="en-IE" b="1" u="sng" dirty="0">
              <a:solidFill>
                <a:schemeClr val="bg1"/>
              </a:solidFill>
            </a:endParaRPr>
          </a:p>
        </p:txBody>
      </p:sp>
      <p:sp>
        <p:nvSpPr>
          <p:cNvPr id="2" name="Rectangle 1"/>
          <p:cNvSpPr/>
          <p:nvPr/>
        </p:nvSpPr>
        <p:spPr>
          <a:xfrm>
            <a:off x="3708169" y="1492694"/>
            <a:ext cx="6212208" cy="388696"/>
          </a:xfrm>
          <a:prstGeom prst="rect">
            <a:avLst/>
          </a:prstGeom>
        </p:spPr>
        <p:txBody>
          <a:bodyPr wrap="square">
            <a:spAutoFit/>
          </a:bodyPr>
          <a:lstStyle/>
          <a:p>
            <a:pPr marL="457200" indent="-547370">
              <a:lnSpc>
                <a:spcPct val="107000"/>
              </a:lnSpc>
              <a:spcAft>
                <a:spcPts val="800"/>
              </a:spcAft>
            </a:pPr>
            <a:r>
              <a:rPr lang="en-IE" altLang="en-US" dirty="0">
                <a:solidFill>
                  <a:schemeClr val="bg1"/>
                </a:solidFill>
              </a:rPr>
              <a:t>POSITIVITY RE. ENGAGEMENT OF PARENTS &amp; CHILDREN </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314405" y="2390916"/>
            <a:ext cx="8605972" cy="2554545"/>
          </a:xfrm>
          <a:prstGeom prst="rect">
            <a:avLst/>
          </a:prstGeom>
        </p:spPr>
        <p:txBody>
          <a:bodyPr wrap="square">
            <a:spAutoFit/>
          </a:bodyPr>
          <a:lstStyle/>
          <a:p>
            <a:pPr algn="ctr"/>
            <a:r>
              <a:rPr lang="en-IE" altLang="en-US" sz="2000" dirty="0">
                <a:solidFill>
                  <a:schemeClr val="bg1"/>
                </a:solidFill>
              </a:rPr>
              <a:t>Parents engaged reasonably well.</a:t>
            </a:r>
          </a:p>
          <a:p>
            <a:pPr algn="ctr"/>
            <a:r>
              <a:rPr lang="en-IE" altLang="en-US" sz="2000" dirty="0">
                <a:solidFill>
                  <a:schemeClr val="bg1"/>
                </a:solidFill>
              </a:rPr>
              <a:t>Appreciated that ceremony actually happened before Secondary school. </a:t>
            </a:r>
          </a:p>
          <a:p>
            <a:pPr algn="ctr"/>
            <a:r>
              <a:rPr lang="en-IE" altLang="en-US" sz="2000" dirty="0">
                <a:solidFill>
                  <a:schemeClr val="bg1"/>
                </a:solidFill>
              </a:rPr>
              <a:t>Overcame adverse circumstances.</a:t>
            </a:r>
          </a:p>
          <a:p>
            <a:pPr algn="ctr"/>
            <a:r>
              <a:rPr lang="en-IE" altLang="en-US" sz="2000" dirty="0">
                <a:solidFill>
                  <a:schemeClr val="bg1"/>
                </a:solidFill>
              </a:rPr>
              <a:t>Parents supportive of immediate arrangements. </a:t>
            </a:r>
          </a:p>
          <a:p>
            <a:pPr algn="ctr"/>
            <a:r>
              <a:rPr lang="en-IE" altLang="en-US" sz="2000" dirty="0">
                <a:solidFill>
                  <a:schemeClr val="bg1"/>
                </a:solidFill>
              </a:rPr>
              <a:t>All children opted to receive sacrament.</a:t>
            </a:r>
          </a:p>
          <a:p>
            <a:pPr algn="ctr"/>
            <a:r>
              <a:rPr lang="en-IE" altLang="en-US" sz="2000" dirty="0">
                <a:solidFill>
                  <a:schemeClr val="bg1"/>
                </a:solidFill>
              </a:rPr>
              <a:t>Children were involved and each child was able to contribute individually to ceremony because of smaller numbers. </a:t>
            </a:r>
          </a:p>
          <a:p>
            <a:pPr algn="ctr"/>
            <a:r>
              <a:rPr lang="en-IE" altLang="en-US" sz="2000" dirty="0">
                <a:solidFill>
                  <a:schemeClr val="bg1"/>
                </a:solidFill>
              </a:rPr>
              <a:t>Opportunity for individual family photos at end of ceremony .</a:t>
            </a:r>
          </a:p>
        </p:txBody>
      </p:sp>
    </p:spTree>
    <p:extLst>
      <p:ext uri="{BB962C8B-B14F-4D97-AF65-F5344CB8AC3E}">
        <p14:creationId xmlns:p14="http://schemas.microsoft.com/office/powerpoint/2010/main" val="4079494368"/>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275396" y="438582"/>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grpSp>
        <p:nvGrpSpPr>
          <p:cNvPr id="7" name="Group 6"/>
          <p:cNvGrpSpPr/>
          <p:nvPr/>
        </p:nvGrpSpPr>
        <p:grpSpPr>
          <a:xfrm>
            <a:off x="1751474" y="4967405"/>
            <a:ext cx="8408366" cy="369332"/>
            <a:chOff x="1760101" y="4967405"/>
            <a:chExt cx="8408366" cy="369332"/>
          </a:xfrm>
        </p:grpSpPr>
        <p:sp>
          <p:nvSpPr>
            <p:cNvPr id="8" name="TextBox 7"/>
            <p:cNvSpPr txBox="1"/>
            <p:nvPr/>
          </p:nvSpPr>
          <p:spPr>
            <a:xfrm>
              <a:off x="1760101" y="4967405"/>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9" name="TextBox 8"/>
            <p:cNvSpPr txBox="1"/>
            <p:nvPr/>
          </p:nvSpPr>
          <p:spPr>
            <a:xfrm>
              <a:off x="8248261" y="4967405"/>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97" y="1492370"/>
            <a:ext cx="5481731" cy="331472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8106" y="1492193"/>
            <a:ext cx="6080048" cy="3314898"/>
          </a:xfrm>
          <a:prstGeom prst="rect">
            <a:avLst/>
          </a:prstGeom>
        </p:spPr>
      </p:pic>
      <p:sp>
        <p:nvSpPr>
          <p:cNvPr id="12" name="TextBox 11"/>
          <p:cNvSpPr txBox="1"/>
          <p:nvPr/>
        </p:nvSpPr>
        <p:spPr>
          <a:xfrm>
            <a:off x="3019245" y="896138"/>
            <a:ext cx="5512663" cy="369332"/>
          </a:xfrm>
          <a:prstGeom prst="rect">
            <a:avLst/>
          </a:prstGeom>
          <a:noFill/>
        </p:spPr>
        <p:txBody>
          <a:bodyPr wrap="none" rtlCol="0">
            <a:spAutoFit/>
          </a:bodyPr>
          <a:lstStyle/>
          <a:p>
            <a:r>
              <a:rPr lang="en-IE" b="1" dirty="0" smtClean="0">
                <a:solidFill>
                  <a:schemeClr val="accent5">
                    <a:lumMod val="60000"/>
                    <a:lumOff val="40000"/>
                  </a:schemeClr>
                </a:solidFill>
              </a:rPr>
              <a:t>I felt there was a sense of engagement in the ceremony </a:t>
            </a:r>
            <a:endParaRPr lang="en-IE" b="1" dirty="0">
              <a:solidFill>
                <a:schemeClr val="accent5">
                  <a:lumMod val="60000"/>
                  <a:lumOff val="40000"/>
                </a:schemeClr>
              </a:solidFill>
            </a:endParaRPr>
          </a:p>
        </p:txBody>
      </p:sp>
    </p:spTree>
    <p:extLst>
      <p:ext uri="{BB962C8B-B14F-4D97-AF65-F5344CB8AC3E}">
        <p14:creationId xmlns:p14="http://schemas.microsoft.com/office/powerpoint/2010/main" val="1609696123"/>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249518" y="38315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grpSp>
        <p:nvGrpSpPr>
          <p:cNvPr id="7" name="Group 6"/>
          <p:cNvGrpSpPr/>
          <p:nvPr/>
        </p:nvGrpSpPr>
        <p:grpSpPr>
          <a:xfrm>
            <a:off x="1751474" y="4967405"/>
            <a:ext cx="8408366" cy="369332"/>
            <a:chOff x="1760101" y="4967405"/>
            <a:chExt cx="8408366" cy="369332"/>
          </a:xfrm>
        </p:grpSpPr>
        <p:sp>
          <p:nvSpPr>
            <p:cNvPr id="8" name="TextBox 7"/>
            <p:cNvSpPr txBox="1"/>
            <p:nvPr/>
          </p:nvSpPr>
          <p:spPr>
            <a:xfrm>
              <a:off x="1760101" y="4967405"/>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9" name="TextBox 8"/>
            <p:cNvSpPr txBox="1"/>
            <p:nvPr/>
          </p:nvSpPr>
          <p:spPr>
            <a:xfrm>
              <a:off x="8248261" y="4967405"/>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275" y="1673478"/>
            <a:ext cx="5205492" cy="291996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3436" y="1690777"/>
            <a:ext cx="6450913" cy="2885370"/>
          </a:xfrm>
          <a:prstGeom prst="rect">
            <a:avLst/>
          </a:prstGeom>
        </p:spPr>
      </p:pic>
      <p:sp>
        <p:nvSpPr>
          <p:cNvPr id="10" name="TextBox 9"/>
          <p:cNvSpPr txBox="1"/>
          <p:nvPr/>
        </p:nvSpPr>
        <p:spPr>
          <a:xfrm>
            <a:off x="4658203" y="1035057"/>
            <a:ext cx="1427891" cy="369332"/>
          </a:xfrm>
          <a:prstGeom prst="rect">
            <a:avLst/>
          </a:prstGeom>
          <a:noFill/>
        </p:spPr>
        <p:txBody>
          <a:bodyPr wrap="none" rtlCol="0">
            <a:spAutoFit/>
          </a:bodyPr>
          <a:lstStyle/>
          <a:p>
            <a:r>
              <a:rPr lang="en-IE" b="1" dirty="0" err="1" smtClean="0">
                <a:solidFill>
                  <a:schemeClr val="accent5">
                    <a:lumMod val="60000"/>
                    <a:lumOff val="40000"/>
                  </a:schemeClr>
                </a:solidFill>
              </a:rPr>
              <a:t>Covid</a:t>
            </a:r>
            <a:r>
              <a:rPr lang="en-IE" b="1" dirty="0" smtClean="0">
                <a:solidFill>
                  <a:schemeClr val="accent5">
                    <a:lumMod val="60000"/>
                    <a:lumOff val="40000"/>
                  </a:schemeClr>
                </a:solidFill>
              </a:rPr>
              <a:t> impact</a:t>
            </a:r>
            <a:endParaRPr lang="en-IE" b="1" dirty="0">
              <a:solidFill>
                <a:schemeClr val="accent5">
                  <a:lumMod val="60000"/>
                  <a:lumOff val="40000"/>
                </a:schemeClr>
              </a:solidFill>
            </a:endParaRPr>
          </a:p>
        </p:txBody>
      </p:sp>
    </p:spTree>
    <p:extLst>
      <p:ext uri="{BB962C8B-B14F-4D97-AF65-F5344CB8AC3E}">
        <p14:creationId xmlns:p14="http://schemas.microsoft.com/office/powerpoint/2010/main" val="2959030126"/>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189133" y="598817"/>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grpSp>
        <p:nvGrpSpPr>
          <p:cNvPr id="7" name="Group 6"/>
          <p:cNvGrpSpPr/>
          <p:nvPr/>
        </p:nvGrpSpPr>
        <p:grpSpPr>
          <a:xfrm>
            <a:off x="1751474" y="4967405"/>
            <a:ext cx="8408366" cy="369332"/>
            <a:chOff x="1760101" y="4967405"/>
            <a:chExt cx="8408366" cy="369332"/>
          </a:xfrm>
        </p:grpSpPr>
        <p:sp>
          <p:nvSpPr>
            <p:cNvPr id="8" name="TextBox 7"/>
            <p:cNvSpPr txBox="1"/>
            <p:nvPr/>
          </p:nvSpPr>
          <p:spPr>
            <a:xfrm>
              <a:off x="1760101" y="4967405"/>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9" name="TextBox 8"/>
            <p:cNvSpPr txBox="1"/>
            <p:nvPr/>
          </p:nvSpPr>
          <p:spPr>
            <a:xfrm>
              <a:off x="8248261" y="4967405"/>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1" y="1898532"/>
            <a:ext cx="5775615" cy="301964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3998" y="1868030"/>
            <a:ext cx="6104254" cy="3029129"/>
          </a:xfrm>
          <a:prstGeom prst="rect">
            <a:avLst/>
          </a:prstGeom>
        </p:spPr>
      </p:pic>
      <p:sp>
        <p:nvSpPr>
          <p:cNvPr id="12" name="TextBox 11"/>
          <p:cNvSpPr txBox="1"/>
          <p:nvPr/>
        </p:nvSpPr>
        <p:spPr>
          <a:xfrm>
            <a:off x="3460041" y="5766262"/>
            <a:ext cx="5596084" cy="369332"/>
          </a:xfrm>
          <a:prstGeom prst="rect">
            <a:avLst/>
          </a:prstGeom>
          <a:noFill/>
        </p:spPr>
        <p:txBody>
          <a:bodyPr wrap="none" rtlCol="0">
            <a:spAutoFit/>
          </a:bodyPr>
          <a:lstStyle/>
          <a:p>
            <a:r>
              <a:rPr lang="en-IE" dirty="0" smtClean="0">
                <a:solidFill>
                  <a:schemeClr val="bg1"/>
                </a:solidFill>
              </a:rPr>
              <a:t>Unhelpful 0       1	      2	  3	4	5 Helpful</a:t>
            </a:r>
            <a:endParaRPr lang="en-IE" dirty="0">
              <a:solidFill>
                <a:schemeClr val="bg1"/>
              </a:solidFill>
            </a:endParaRPr>
          </a:p>
        </p:txBody>
      </p:sp>
      <p:sp>
        <p:nvSpPr>
          <p:cNvPr id="13" name="TextBox 12"/>
          <p:cNvSpPr txBox="1"/>
          <p:nvPr/>
        </p:nvSpPr>
        <p:spPr>
          <a:xfrm>
            <a:off x="4833847" y="1059120"/>
            <a:ext cx="2902333" cy="369332"/>
          </a:xfrm>
          <a:prstGeom prst="rect">
            <a:avLst/>
          </a:prstGeom>
          <a:noFill/>
        </p:spPr>
        <p:txBody>
          <a:bodyPr wrap="none" rtlCol="0">
            <a:spAutoFit/>
          </a:bodyPr>
          <a:lstStyle/>
          <a:p>
            <a:r>
              <a:rPr lang="en-IE" b="1" dirty="0" smtClean="0">
                <a:solidFill>
                  <a:schemeClr val="accent5">
                    <a:lumMod val="60000"/>
                    <a:lumOff val="40000"/>
                  </a:schemeClr>
                </a:solidFill>
              </a:rPr>
              <a:t>Webinar with Dan O’Connell</a:t>
            </a:r>
            <a:endParaRPr lang="en-IE" b="1" dirty="0">
              <a:solidFill>
                <a:schemeClr val="accent5">
                  <a:lumMod val="60000"/>
                  <a:lumOff val="40000"/>
                </a:schemeClr>
              </a:solidFill>
            </a:endParaRPr>
          </a:p>
        </p:txBody>
      </p:sp>
    </p:spTree>
    <p:extLst>
      <p:ext uri="{BB962C8B-B14F-4D97-AF65-F5344CB8AC3E}">
        <p14:creationId xmlns:p14="http://schemas.microsoft.com/office/powerpoint/2010/main" val="2416995183"/>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grpSp>
        <p:nvGrpSpPr>
          <p:cNvPr id="7" name="Group 6"/>
          <p:cNvGrpSpPr/>
          <p:nvPr/>
        </p:nvGrpSpPr>
        <p:grpSpPr>
          <a:xfrm>
            <a:off x="1751474" y="4967405"/>
            <a:ext cx="8408366" cy="369332"/>
            <a:chOff x="1760101" y="4967405"/>
            <a:chExt cx="8408366" cy="369332"/>
          </a:xfrm>
        </p:grpSpPr>
        <p:sp>
          <p:nvSpPr>
            <p:cNvPr id="8" name="TextBox 7"/>
            <p:cNvSpPr txBox="1"/>
            <p:nvPr/>
          </p:nvSpPr>
          <p:spPr>
            <a:xfrm>
              <a:off x="1760101" y="4967405"/>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9" name="TextBox 8"/>
            <p:cNvSpPr txBox="1"/>
            <p:nvPr/>
          </p:nvSpPr>
          <p:spPr>
            <a:xfrm>
              <a:off x="8248261" y="4967405"/>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299" y="1940943"/>
            <a:ext cx="5564146" cy="283696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7449" y="1915278"/>
            <a:ext cx="5396901" cy="2862852"/>
          </a:xfrm>
          <a:prstGeom prst="rect">
            <a:avLst/>
          </a:prstGeom>
        </p:spPr>
      </p:pic>
      <p:sp>
        <p:nvSpPr>
          <p:cNvPr id="10" name="TextBox 9"/>
          <p:cNvSpPr txBox="1"/>
          <p:nvPr/>
        </p:nvSpPr>
        <p:spPr>
          <a:xfrm>
            <a:off x="2964403" y="1250763"/>
            <a:ext cx="5596084" cy="369332"/>
          </a:xfrm>
          <a:prstGeom prst="rect">
            <a:avLst/>
          </a:prstGeom>
          <a:noFill/>
        </p:spPr>
        <p:txBody>
          <a:bodyPr wrap="none" rtlCol="0">
            <a:spAutoFit/>
          </a:bodyPr>
          <a:lstStyle/>
          <a:p>
            <a:r>
              <a:rPr lang="en-IE" dirty="0" smtClean="0">
                <a:solidFill>
                  <a:schemeClr val="bg1"/>
                </a:solidFill>
              </a:rPr>
              <a:t>Unhelpful 0       1	      2	  3	4	5 Helpful</a:t>
            </a:r>
            <a:endParaRPr lang="en-IE" dirty="0">
              <a:solidFill>
                <a:schemeClr val="bg1"/>
              </a:solidFill>
            </a:endParaRPr>
          </a:p>
        </p:txBody>
      </p:sp>
    </p:spTree>
    <p:extLst>
      <p:ext uri="{BB962C8B-B14F-4D97-AF65-F5344CB8AC3E}">
        <p14:creationId xmlns:p14="http://schemas.microsoft.com/office/powerpoint/2010/main" val="4013639667"/>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grpSp>
        <p:nvGrpSpPr>
          <p:cNvPr id="7" name="Group 6"/>
          <p:cNvGrpSpPr/>
          <p:nvPr/>
        </p:nvGrpSpPr>
        <p:grpSpPr>
          <a:xfrm>
            <a:off x="1751474" y="4967405"/>
            <a:ext cx="8408366" cy="369332"/>
            <a:chOff x="1760101" y="4967405"/>
            <a:chExt cx="8408366" cy="369332"/>
          </a:xfrm>
        </p:grpSpPr>
        <p:sp>
          <p:nvSpPr>
            <p:cNvPr id="8" name="TextBox 7"/>
            <p:cNvSpPr txBox="1"/>
            <p:nvPr/>
          </p:nvSpPr>
          <p:spPr>
            <a:xfrm>
              <a:off x="1760101" y="4967405"/>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9" name="TextBox 8"/>
            <p:cNvSpPr txBox="1"/>
            <p:nvPr/>
          </p:nvSpPr>
          <p:spPr>
            <a:xfrm>
              <a:off x="8248261" y="4967405"/>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5" y="1578634"/>
            <a:ext cx="5204655" cy="286256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7502" y="1578634"/>
            <a:ext cx="5408242" cy="2907410"/>
          </a:xfrm>
          <a:prstGeom prst="rect">
            <a:avLst/>
          </a:prstGeom>
        </p:spPr>
      </p:pic>
      <p:sp>
        <p:nvSpPr>
          <p:cNvPr id="11" name="TextBox 10"/>
          <p:cNvSpPr txBox="1"/>
          <p:nvPr/>
        </p:nvSpPr>
        <p:spPr>
          <a:xfrm>
            <a:off x="2484407" y="1008355"/>
            <a:ext cx="7153946" cy="369332"/>
          </a:xfrm>
          <a:prstGeom prst="rect">
            <a:avLst/>
          </a:prstGeom>
          <a:noFill/>
        </p:spPr>
        <p:txBody>
          <a:bodyPr wrap="none" rtlCol="0">
            <a:spAutoFit/>
          </a:bodyPr>
          <a:lstStyle/>
          <a:p>
            <a:r>
              <a:rPr lang="en-IE" b="1" dirty="0" smtClean="0">
                <a:solidFill>
                  <a:schemeClr val="accent5">
                    <a:lumMod val="60000"/>
                    <a:lumOff val="40000"/>
                  </a:schemeClr>
                </a:solidFill>
              </a:rPr>
              <a:t>The 3 preparation videos sent by the Diocese were helpful to the families</a:t>
            </a:r>
            <a:endParaRPr lang="en-IE" b="1" dirty="0">
              <a:solidFill>
                <a:schemeClr val="accent5">
                  <a:lumMod val="60000"/>
                  <a:lumOff val="40000"/>
                </a:schemeClr>
              </a:solidFill>
            </a:endParaRPr>
          </a:p>
        </p:txBody>
      </p:sp>
    </p:spTree>
    <p:extLst>
      <p:ext uri="{BB962C8B-B14F-4D97-AF65-F5344CB8AC3E}">
        <p14:creationId xmlns:p14="http://schemas.microsoft.com/office/powerpoint/2010/main" val="2095826196"/>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109787" y="339607"/>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grpSp>
        <p:nvGrpSpPr>
          <p:cNvPr id="7" name="Group 6"/>
          <p:cNvGrpSpPr/>
          <p:nvPr/>
        </p:nvGrpSpPr>
        <p:grpSpPr>
          <a:xfrm>
            <a:off x="1751474" y="4967405"/>
            <a:ext cx="8408366" cy="369332"/>
            <a:chOff x="1760101" y="4967405"/>
            <a:chExt cx="8408366" cy="369332"/>
          </a:xfrm>
        </p:grpSpPr>
        <p:sp>
          <p:nvSpPr>
            <p:cNvPr id="8" name="TextBox 7"/>
            <p:cNvSpPr txBox="1"/>
            <p:nvPr/>
          </p:nvSpPr>
          <p:spPr>
            <a:xfrm>
              <a:off x="1760101" y="4967405"/>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9" name="TextBox 8"/>
            <p:cNvSpPr txBox="1"/>
            <p:nvPr/>
          </p:nvSpPr>
          <p:spPr>
            <a:xfrm>
              <a:off x="8248261" y="4967405"/>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97" y="1452977"/>
            <a:ext cx="5456746" cy="300873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9645" y="1539241"/>
            <a:ext cx="5658929" cy="2833350"/>
          </a:xfrm>
          <a:prstGeom prst="rect">
            <a:avLst/>
          </a:prstGeom>
        </p:spPr>
      </p:pic>
      <p:sp>
        <p:nvSpPr>
          <p:cNvPr id="10" name="TextBox 9"/>
          <p:cNvSpPr txBox="1"/>
          <p:nvPr/>
        </p:nvSpPr>
        <p:spPr>
          <a:xfrm>
            <a:off x="1276709" y="880229"/>
            <a:ext cx="9201814" cy="369332"/>
          </a:xfrm>
          <a:prstGeom prst="rect">
            <a:avLst/>
          </a:prstGeom>
          <a:noFill/>
        </p:spPr>
        <p:txBody>
          <a:bodyPr wrap="none" rtlCol="0">
            <a:spAutoFit/>
          </a:bodyPr>
          <a:lstStyle/>
          <a:p>
            <a:r>
              <a:rPr lang="en-IE" b="1" dirty="0" smtClean="0">
                <a:solidFill>
                  <a:schemeClr val="accent5">
                    <a:lumMod val="60000"/>
                    <a:lumOff val="40000"/>
                  </a:schemeClr>
                </a:solidFill>
              </a:rPr>
              <a:t>I would welcome a diocesan discussion on the preparation for the celebration of Confirmation </a:t>
            </a:r>
            <a:endParaRPr lang="en-IE" b="1" dirty="0">
              <a:solidFill>
                <a:schemeClr val="accent5">
                  <a:lumMod val="60000"/>
                  <a:lumOff val="40000"/>
                </a:schemeClr>
              </a:solidFill>
            </a:endParaRPr>
          </a:p>
        </p:txBody>
      </p:sp>
    </p:spTree>
    <p:extLst>
      <p:ext uri="{BB962C8B-B14F-4D97-AF65-F5344CB8AC3E}">
        <p14:creationId xmlns:p14="http://schemas.microsoft.com/office/powerpoint/2010/main" val="859763752"/>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35782" y="280200"/>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9" name="TextBox 8"/>
          <p:cNvSpPr txBox="1"/>
          <p:nvPr/>
        </p:nvSpPr>
        <p:spPr>
          <a:xfrm>
            <a:off x="314325" y="651256"/>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sp>
        <p:nvSpPr>
          <p:cNvPr id="2" name="Rectangle 1"/>
          <p:cNvSpPr/>
          <p:nvPr/>
        </p:nvSpPr>
        <p:spPr>
          <a:xfrm>
            <a:off x="60385" y="1081191"/>
            <a:ext cx="12131615" cy="4537781"/>
          </a:xfrm>
          <a:prstGeom prst="rect">
            <a:avLst/>
          </a:prstGeom>
        </p:spPr>
        <p:txBody>
          <a:bodyPr wrap="square">
            <a:spAutoFit/>
          </a:bodyPr>
          <a:lstStyle/>
          <a:p>
            <a:pPr>
              <a:lnSpc>
                <a:spcPct val="107000"/>
              </a:lnSpc>
              <a:spcAft>
                <a:spcPts val="0"/>
              </a:spcAft>
            </a:pPr>
            <a:r>
              <a:rPr lang="en-IE"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Teachers new to celebrating the sacraments with their class need more guidance - even teachers with experience who have moved from a different diocese need guidance and support. Some input from the celebrant of the ceremony would be greatly appreciated”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think the Be My Witness program (or similar) should be run in all parishes. Too much for schools alone to cover and prepare children</a:t>
            </a:r>
            <a:r>
              <a:rPr lang="en-IE"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“It would be most beneficial for all if parents were to bring their children to evening sessions in the church where they were facilitated to discuss the importance of the sacrament with their child and sang the songs for the mass together in a communal atmosphere. I think it is also vital that schools still prepare pupils for the sacrament through the work in the Grow In Love books. This work should be focused on the significance of the sacrament itself, what it means for the child and how they can use the Holy Spirit to empower their lives and add value to the world.”</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do feel that the videos were beneficial to families to help prepare for Confirmation but there can be families who aren’t as tech savvy as other families and therefore didn’t engage with the videos and activities. Maybe those videos would be more beneficial if candidates and families met as a group together with the parish to engage better with the material.”</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I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078192" y="5439949"/>
            <a:ext cx="6096000" cy="981423"/>
          </a:xfrm>
          <a:prstGeom prst="rect">
            <a:avLst/>
          </a:prstGeom>
        </p:spPr>
        <p:txBody>
          <a:bodyPr>
            <a:spAutoFit/>
          </a:bodyPr>
          <a:lstStyle/>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“It would be a pity if Confirmation were to be celebrated after the children have left primary school ever again when preparation has taken place in the primary school context.”</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8709354"/>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258143" y="245134"/>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3" name="TextBox 2"/>
          <p:cNvSpPr txBox="1"/>
          <p:nvPr/>
        </p:nvSpPr>
        <p:spPr>
          <a:xfrm>
            <a:off x="2148250" y="4570230"/>
            <a:ext cx="1674689"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1" y="1546805"/>
            <a:ext cx="6002053" cy="268334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7555" y="1546805"/>
            <a:ext cx="5759042" cy="2700185"/>
          </a:xfrm>
          <a:prstGeom prst="rect">
            <a:avLst/>
          </a:prstGeom>
        </p:spPr>
      </p:pic>
      <p:sp>
        <p:nvSpPr>
          <p:cNvPr id="9" name="TextBox 8"/>
          <p:cNvSpPr txBox="1"/>
          <p:nvPr/>
        </p:nvSpPr>
        <p:spPr>
          <a:xfrm>
            <a:off x="4554748" y="837391"/>
            <a:ext cx="1880708" cy="369332"/>
          </a:xfrm>
          <a:prstGeom prst="rect">
            <a:avLst/>
          </a:prstGeom>
          <a:noFill/>
        </p:spPr>
        <p:txBody>
          <a:bodyPr wrap="none" rtlCol="0">
            <a:spAutoFit/>
          </a:bodyPr>
          <a:lstStyle/>
          <a:p>
            <a:r>
              <a:rPr lang="en-IE" b="1" dirty="0" smtClean="0">
                <a:solidFill>
                  <a:schemeClr val="accent5">
                    <a:lumMod val="60000"/>
                    <a:lumOff val="40000"/>
                  </a:schemeClr>
                </a:solidFill>
              </a:rPr>
              <a:t>Registration Form</a:t>
            </a:r>
            <a:endParaRPr lang="en-IE" b="1" dirty="0">
              <a:solidFill>
                <a:schemeClr val="accent5">
                  <a:lumMod val="60000"/>
                  <a:lumOff val="40000"/>
                </a:schemeClr>
              </a:solidFill>
            </a:endParaRPr>
          </a:p>
        </p:txBody>
      </p:sp>
      <p:sp>
        <p:nvSpPr>
          <p:cNvPr id="10" name="TextBox 9"/>
          <p:cNvSpPr txBox="1"/>
          <p:nvPr/>
        </p:nvSpPr>
        <p:spPr>
          <a:xfrm>
            <a:off x="8265513" y="4587072"/>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spTree>
    <p:extLst>
      <p:ext uri="{BB962C8B-B14F-4D97-AF65-F5344CB8AC3E}">
        <p14:creationId xmlns:p14="http://schemas.microsoft.com/office/powerpoint/2010/main" val="2725092880"/>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076325" y="952500"/>
            <a:ext cx="9334500" cy="400110"/>
          </a:xfrm>
          <a:prstGeom prst="rect">
            <a:avLst/>
          </a:prstGeom>
          <a:noFill/>
        </p:spPr>
        <p:txBody>
          <a:bodyPr wrap="square" rtlCol="0">
            <a:spAutoFit/>
          </a:bodyPr>
          <a:lstStyle/>
          <a:p>
            <a:r>
              <a:rPr lang="en-IE" sz="2000" b="1" dirty="0" smtClean="0">
                <a:solidFill>
                  <a:schemeClr val="bg1"/>
                </a:solidFill>
              </a:rPr>
              <a:t>Diocese of Killaloe Sacramental Group </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2" name="TextBox 1"/>
          <p:cNvSpPr txBox="1"/>
          <p:nvPr/>
        </p:nvSpPr>
        <p:spPr>
          <a:xfrm>
            <a:off x="1590675" y="2305050"/>
            <a:ext cx="5326266" cy="1754326"/>
          </a:xfrm>
          <a:prstGeom prst="rect">
            <a:avLst/>
          </a:prstGeom>
          <a:noFill/>
        </p:spPr>
        <p:txBody>
          <a:bodyPr wrap="none" rtlCol="0">
            <a:spAutoFit/>
          </a:bodyPr>
          <a:lstStyle/>
          <a:p>
            <a:pPr marL="285750" indent="-285750">
              <a:buFont typeface="Arial" panose="020B0604020202020204" pitchFamily="34" charset="0"/>
              <a:buChar char="•"/>
            </a:pPr>
            <a:r>
              <a:rPr lang="en-IE" dirty="0" smtClean="0">
                <a:solidFill>
                  <a:schemeClr val="bg1"/>
                </a:solidFill>
              </a:rPr>
              <a:t>Maureen Kelly Pastoral Development </a:t>
            </a:r>
          </a:p>
          <a:p>
            <a:pPr marL="285750" indent="-285750">
              <a:buFont typeface="Arial" panose="020B0604020202020204" pitchFamily="34" charset="0"/>
              <a:buChar char="•"/>
            </a:pPr>
            <a:r>
              <a:rPr lang="en-IE" dirty="0" smtClean="0">
                <a:solidFill>
                  <a:schemeClr val="bg1"/>
                </a:solidFill>
              </a:rPr>
              <a:t>Noreen Spain former Principal…… National School</a:t>
            </a:r>
          </a:p>
          <a:p>
            <a:pPr marL="285750" indent="-285750">
              <a:buFont typeface="Arial" panose="020B0604020202020204" pitchFamily="34" charset="0"/>
              <a:buChar char="•"/>
            </a:pPr>
            <a:r>
              <a:rPr lang="en-IE" dirty="0" smtClean="0">
                <a:solidFill>
                  <a:schemeClr val="bg1"/>
                </a:solidFill>
              </a:rPr>
              <a:t>Mary Curley former Principal </a:t>
            </a:r>
            <a:r>
              <a:rPr lang="en-IE" dirty="0" err="1" smtClean="0">
                <a:solidFill>
                  <a:schemeClr val="bg1"/>
                </a:solidFill>
              </a:rPr>
              <a:t>Doora</a:t>
            </a:r>
            <a:r>
              <a:rPr lang="en-IE" dirty="0" smtClean="0">
                <a:solidFill>
                  <a:schemeClr val="bg1"/>
                </a:solidFill>
              </a:rPr>
              <a:t> National School</a:t>
            </a:r>
          </a:p>
          <a:p>
            <a:pPr marL="285750" indent="-285750">
              <a:buFont typeface="Arial" panose="020B0604020202020204" pitchFamily="34" charset="0"/>
              <a:buChar char="•"/>
            </a:pPr>
            <a:r>
              <a:rPr lang="en-IE" dirty="0" err="1" smtClean="0">
                <a:solidFill>
                  <a:schemeClr val="bg1"/>
                </a:solidFill>
              </a:rPr>
              <a:t>Sr</a:t>
            </a:r>
            <a:r>
              <a:rPr lang="en-IE" dirty="0" smtClean="0">
                <a:solidFill>
                  <a:schemeClr val="bg1"/>
                </a:solidFill>
              </a:rPr>
              <a:t> Essie Hayes Diocesan Advisor</a:t>
            </a:r>
          </a:p>
          <a:p>
            <a:pPr marL="285750" indent="-285750">
              <a:buFont typeface="Arial" panose="020B0604020202020204" pitchFamily="34" charset="0"/>
              <a:buChar char="•"/>
            </a:pPr>
            <a:r>
              <a:rPr lang="en-IE" dirty="0" smtClean="0">
                <a:solidFill>
                  <a:schemeClr val="bg1"/>
                </a:solidFill>
              </a:rPr>
              <a:t>Joe Searson Diocesan Advisor  </a:t>
            </a:r>
          </a:p>
          <a:p>
            <a:endParaRPr lang="en-IE" dirty="0"/>
          </a:p>
        </p:txBody>
      </p:sp>
      <p:pic>
        <p:nvPicPr>
          <p:cNvPr id="7" name="Picture 6"/>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595380" y="1285336"/>
            <a:ext cx="3348845" cy="2511634"/>
          </a:xfrm>
          <a:prstGeom prst="rect">
            <a:avLst/>
          </a:prstGeom>
        </p:spPr>
      </p:pic>
    </p:spTree>
    <p:extLst>
      <p:ext uri="{BB962C8B-B14F-4D97-AF65-F5344CB8AC3E}">
        <p14:creationId xmlns:p14="http://schemas.microsoft.com/office/powerpoint/2010/main" val="603774544"/>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292650" y="262387"/>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3" name="TextBox 2"/>
          <p:cNvSpPr txBox="1"/>
          <p:nvPr/>
        </p:nvSpPr>
        <p:spPr>
          <a:xfrm>
            <a:off x="2151500" y="5057868"/>
            <a:ext cx="1665649" cy="369332"/>
          </a:xfrm>
          <a:prstGeom prst="rect">
            <a:avLst/>
          </a:prstGeom>
          <a:noFill/>
        </p:spPr>
        <p:txBody>
          <a:bodyPr wrap="none" rtlCol="0">
            <a:spAutoFit/>
          </a:bodyPr>
          <a:lstStyle/>
          <a:p>
            <a:r>
              <a:rPr lang="en-IE" dirty="0" smtClean="0">
                <a:solidFill>
                  <a:schemeClr val="bg1"/>
                </a:solidFill>
              </a:rPr>
              <a:t>Priest Response</a:t>
            </a:r>
            <a:endParaRPr lang="en-IE"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171" y="1362422"/>
            <a:ext cx="5592179" cy="336485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25" y="1362422"/>
            <a:ext cx="5487425" cy="3364853"/>
          </a:xfrm>
          <a:prstGeom prst="rect">
            <a:avLst/>
          </a:prstGeom>
        </p:spPr>
      </p:pic>
      <p:sp>
        <p:nvSpPr>
          <p:cNvPr id="10" name="TextBox 9"/>
          <p:cNvSpPr txBox="1"/>
          <p:nvPr/>
        </p:nvSpPr>
        <p:spPr>
          <a:xfrm>
            <a:off x="8100203" y="5057868"/>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spTree>
    <p:extLst>
      <p:ext uri="{BB962C8B-B14F-4D97-AF65-F5344CB8AC3E}">
        <p14:creationId xmlns:p14="http://schemas.microsoft.com/office/powerpoint/2010/main" val="1537547155"/>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852702" y="380872"/>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grpSp>
        <p:nvGrpSpPr>
          <p:cNvPr id="7" name="Group 6"/>
          <p:cNvGrpSpPr/>
          <p:nvPr/>
        </p:nvGrpSpPr>
        <p:grpSpPr>
          <a:xfrm>
            <a:off x="1751474" y="4967405"/>
            <a:ext cx="8408366" cy="369332"/>
            <a:chOff x="1760101" y="4967405"/>
            <a:chExt cx="8408366" cy="369332"/>
          </a:xfrm>
        </p:grpSpPr>
        <p:sp>
          <p:nvSpPr>
            <p:cNvPr id="8" name="TextBox 7"/>
            <p:cNvSpPr txBox="1"/>
            <p:nvPr/>
          </p:nvSpPr>
          <p:spPr>
            <a:xfrm>
              <a:off x="1760101" y="4967405"/>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9" name="TextBox 8"/>
            <p:cNvSpPr txBox="1"/>
            <p:nvPr/>
          </p:nvSpPr>
          <p:spPr>
            <a:xfrm>
              <a:off x="8248261" y="4967405"/>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9810" y="1512908"/>
            <a:ext cx="5474539" cy="33432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25" y="1558863"/>
            <a:ext cx="5396362" cy="3323903"/>
          </a:xfrm>
          <a:prstGeom prst="rect">
            <a:avLst/>
          </a:prstGeom>
        </p:spPr>
      </p:pic>
      <p:sp>
        <p:nvSpPr>
          <p:cNvPr id="10" name="TextBox 9"/>
          <p:cNvSpPr txBox="1"/>
          <p:nvPr/>
        </p:nvSpPr>
        <p:spPr>
          <a:xfrm>
            <a:off x="3012506" y="819666"/>
            <a:ext cx="4815101" cy="369332"/>
          </a:xfrm>
          <a:prstGeom prst="rect">
            <a:avLst/>
          </a:prstGeom>
          <a:noFill/>
        </p:spPr>
        <p:txBody>
          <a:bodyPr wrap="none" rtlCol="0">
            <a:spAutoFit/>
          </a:bodyPr>
          <a:lstStyle/>
          <a:p>
            <a:r>
              <a:rPr lang="en-IE" b="1" dirty="0" smtClean="0">
                <a:solidFill>
                  <a:schemeClr val="accent5">
                    <a:lumMod val="60000"/>
                    <a:lumOff val="40000"/>
                  </a:schemeClr>
                </a:solidFill>
              </a:rPr>
              <a:t>I would have liked more involvement of families </a:t>
            </a:r>
            <a:endParaRPr lang="en-IE" b="1" dirty="0">
              <a:solidFill>
                <a:schemeClr val="accent5">
                  <a:lumMod val="60000"/>
                  <a:lumOff val="40000"/>
                </a:schemeClr>
              </a:solidFill>
            </a:endParaRPr>
          </a:p>
        </p:txBody>
      </p:sp>
    </p:spTree>
    <p:extLst>
      <p:ext uri="{BB962C8B-B14F-4D97-AF65-F5344CB8AC3E}">
        <p14:creationId xmlns:p14="http://schemas.microsoft.com/office/powerpoint/2010/main" val="2486307504"/>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grpSp>
        <p:nvGrpSpPr>
          <p:cNvPr id="7" name="Group 6"/>
          <p:cNvGrpSpPr/>
          <p:nvPr/>
        </p:nvGrpSpPr>
        <p:grpSpPr>
          <a:xfrm>
            <a:off x="1751474" y="4967405"/>
            <a:ext cx="8408366" cy="369332"/>
            <a:chOff x="1760101" y="4967405"/>
            <a:chExt cx="8408366" cy="369332"/>
          </a:xfrm>
        </p:grpSpPr>
        <p:sp>
          <p:nvSpPr>
            <p:cNvPr id="8" name="TextBox 7"/>
            <p:cNvSpPr txBox="1"/>
            <p:nvPr/>
          </p:nvSpPr>
          <p:spPr>
            <a:xfrm>
              <a:off x="1760101" y="4967405"/>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9" name="TextBox 8"/>
            <p:cNvSpPr txBox="1"/>
            <p:nvPr/>
          </p:nvSpPr>
          <p:spPr>
            <a:xfrm>
              <a:off x="8248261" y="4967405"/>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211" y="1624152"/>
            <a:ext cx="6081441" cy="276755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380" y="1624153"/>
            <a:ext cx="5627845" cy="2767559"/>
          </a:xfrm>
          <a:prstGeom prst="rect">
            <a:avLst/>
          </a:prstGeom>
        </p:spPr>
      </p:pic>
      <p:sp>
        <p:nvSpPr>
          <p:cNvPr id="11" name="TextBox 10"/>
          <p:cNvSpPr txBox="1"/>
          <p:nvPr/>
        </p:nvSpPr>
        <p:spPr>
          <a:xfrm>
            <a:off x="2553419" y="1130060"/>
            <a:ext cx="6847900" cy="369332"/>
          </a:xfrm>
          <a:prstGeom prst="rect">
            <a:avLst/>
          </a:prstGeom>
          <a:noFill/>
        </p:spPr>
        <p:txBody>
          <a:bodyPr wrap="none" rtlCol="0">
            <a:spAutoFit/>
          </a:bodyPr>
          <a:lstStyle/>
          <a:p>
            <a:r>
              <a:rPr lang="en-IE" b="1" dirty="0" smtClean="0">
                <a:solidFill>
                  <a:schemeClr val="accent5">
                    <a:lumMod val="60000"/>
                    <a:lumOff val="40000"/>
                  </a:schemeClr>
                </a:solidFill>
              </a:rPr>
              <a:t>I would welcome more parish involvement in the sacramental process</a:t>
            </a:r>
            <a:endParaRPr lang="en-IE" b="1" dirty="0">
              <a:solidFill>
                <a:schemeClr val="accent5">
                  <a:lumMod val="60000"/>
                  <a:lumOff val="40000"/>
                </a:schemeClr>
              </a:solidFill>
            </a:endParaRPr>
          </a:p>
        </p:txBody>
      </p:sp>
    </p:spTree>
    <p:extLst>
      <p:ext uri="{BB962C8B-B14F-4D97-AF65-F5344CB8AC3E}">
        <p14:creationId xmlns:p14="http://schemas.microsoft.com/office/powerpoint/2010/main" val="1738247661"/>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grpSp>
        <p:nvGrpSpPr>
          <p:cNvPr id="7" name="Group 6"/>
          <p:cNvGrpSpPr/>
          <p:nvPr/>
        </p:nvGrpSpPr>
        <p:grpSpPr>
          <a:xfrm>
            <a:off x="1872244" y="4911317"/>
            <a:ext cx="8408366" cy="369332"/>
            <a:chOff x="1760101" y="4967405"/>
            <a:chExt cx="8408366" cy="369332"/>
          </a:xfrm>
        </p:grpSpPr>
        <p:sp>
          <p:nvSpPr>
            <p:cNvPr id="8" name="TextBox 7"/>
            <p:cNvSpPr txBox="1"/>
            <p:nvPr/>
          </p:nvSpPr>
          <p:spPr>
            <a:xfrm>
              <a:off x="1760101" y="4967405"/>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9" name="TextBox 8"/>
            <p:cNvSpPr txBox="1"/>
            <p:nvPr/>
          </p:nvSpPr>
          <p:spPr>
            <a:xfrm>
              <a:off x="8248261" y="4967405"/>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0767" y="1508285"/>
            <a:ext cx="5437721" cy="300192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25" y="1508285"/>
            <a:ext cx="5666304" cy="3001920"/>
          </a:xfrm>
          <a:prstGeom prst="rect">
            <a:avLst/>
          </a:prstGeom>
        </p:spPr>
      </p:pic>
      <p:sp>
        <p:nvSpPr>
          <p:cNvPr id="10" name="TextBox 9"/>
          <p:cNvSpPr txBox="1"/>
          <p:nvPr/>
        </p:nvSpPr>
        <p:spPr>
          <a:xfrm>
            <a:off x="2550364" y="1034434"/>
            <a:ext cx="7236276" cy="369332"/>
          </a:xfrm>
          <a:prstGeom prst="rect">
            <a:avLst/>
          </a:prstGeom>
          <a:noFill/>
        </p:spPr>
        <p:txBody>
          <a:bodyPr wrap="none" rtlCol="0">
            <a:spAutoFit/>
          </a:bodyPr>
          <a:lstStyle/>
          <a:p>
            <a:r>
              <a:rPr lang="en-IE" b="1" dirty="0" smtClean="0">
                <a:solidFill>
                  <a:schemeClr val="accent5">
                    <a:lumMod val="60000"/>
                    <a:lumOff val="40000"/>
                  </a:schemeClr>
                </a:solidFill>
              </a:rPr>
              <a:t>I hope we do not revert to the pre-COVID way of celebrating Confirmation</a:t>
            </a:r>
            <a:endParaRPr lang="en-IE" b="1" dirty="0">
              <a:solidFill>
                <a:schemeClr val="accent5">
                  <a:lumMod val="60000"/>
                  <a:lumOff val="40000"/>
                </a:schemeClr>
              </a:solidFill>
            </a:endParaRPr>
          </a:p>
        </p:txBody>
      </p:sp>
    </p:spTree>
    <p:extLst>
      <p:ext uri="{BB962C8B-B14F-4D97-AF65-F5344CB8AC3E}">
        <p14:creationId xmlns:p14="http://schemas.microsoft.com/office/powerpoint/2010/main" val="3000417452"/>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90725" y="478047"/>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8" name="TextBox 7"/>
          <p:cNvSpPr txBox="1"/>
          <p:nvPr/>
        </p:nvSpPr>
        <p:spPr>
          <a:xfrm>
            <a:off x="4555059" y="5475981"/>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951" y="1051817"/>
            <a:ext cx="8410932" cy="3915588"/>
          </a:xfrm>
          <a:prstGeom prst="rect">
            <a:avLst/>
          </a:prstGeom>
        </p:spPr>
      </p:pic>
    </p:spTree>
    <p:extLst>
      <p:ext uri="{BB962C8B-B14F-4D97-AF65-F5344CB8AC3E}">
        <p14:creationId xmlns:p14="http://schemas.microsoft.com/office/powerpoint/2010/main" val="308340417"/>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49212" y="265121"/>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31" y="853504"/>
            <a:ext cx="3954934" cy="212216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2347" y="844433"/>
            <a:ext cx="3583506" cy="2041513"/>
          </a:xfrm>
          <a:prstGeom prst="rect">
            <a:avLst/>
          </a:prstGeom>
        </p:spPr>
      </p:pic>
      <p:sp>
        <p:nvSpPr>
          <p:cNvPr id="10" name="TextBox 9"/>
          <p:cNvSpPr txBox="1"/>
          <p:nvPr/>
        </p:nvSpPr>
        <p:spPr>
          <a:xfrm>
            <a:off x="5063252" y="6027032"/>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11" name="TextBox 10"/>
          <p:cNvSpPr txBox="1"/>
          <p:nvPr/>
        </p:nvSpPr>
        <p:spPr>
          <a:xfrm>
            <a:off x="4295954" y="831453"/>
            <a:ext cx="3034036" cy="369332"/>
          </a:xfrm>
          <a:prstGeom prst="rect">
            <a:avLst/>
          </a:prstGeom>
          <a:noFill/>
        </p:spPr>
        <p:txBody>
          <a:bodyPr wrap="none" rtlCol="0">
            <a:spAutoFit/>
          </a:bodyPr>
          <a:lstStyle/>
          <a:p>
            <a:r>
              <a:rPr lang="en-IE" b="1" dirty="0" smtClean="0">
                <a:solidFill>
                  <a:schemeClr val="accent5">
                    <a:lumMod val="60000"/>
                    <a:lumOff val="40000"/>
                  </a:schemeClr>
                </a:solidFill>
              </a:rPr>
              <a:t>Communication with families </a:t>
            </a:r>
            <a:endParaRPr lang="en-IE" b="1" dirty="0">
              <a:solidFill>
                <a:schemeClr val="accent5">
                  <a:lumMod val="60000"/>
                  <a:lumOff val="40000"/>
                </a:schemeClr>
              </a:solidFill>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31" y="3350214"/>
            <a:ext cx="3989160" cy="2248329"/>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5651" y="2501661"/>
            <a:ext cx="3814304" cy="2186248"/>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2346" y="3315816"/>
            <a:ext cx="3616769" cy="1963550"/>
          </a:xfrm>
          <a:prstGeom prst="rect">
            <a:avLst/>
          </a:prstGeom>
        </p:spPr>
      </p:pic>
    </p:spTree>
    <p:extLst>
      <p:ext uri="{BB962C8B-B14F-4D97-AF65-F5344CB8AC3E}">
        <p14:creationId xmlns:p14="http://schemas.microsoft.com/office/powerpoint/2010/main" val="3133950924"/>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8" name="TextBox 7"/>
          <p:cNvSpPr txBox="1"/>
          <p:nvPr/>
        </p:nvSpPr>
        <p:spPr>
          <a:xfrm>
            <a:off x="5391821" y="6059152"/>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763" y="1157423"/>
            <a:ext cx="8741172" cy="4151600"/>
          </a:xfrm>
          <a:prstGeom prst="rect">
            <a:avLst/>
          </a:prstGeom>
        </p:spPr>
      </p:pic>
      <p:sp>
        <p:nvSpPr>
          <p:cNvPr id="10" name="TextBox 9"/>
          <p:cNvSpPr txBox="1"/>
          <p:nvPr/>
        </p:nvSpPr>
        <p:spPr>
          <a:xfrm>
            <a:off x="3431213" y="5610607"/>
            <a:ext cx="5596084" cy="369332"/>
          </a:xfrm>
          <a:prstGeom prst="rect">
            <a:avLst/>
          </a:prstGeom>
          <a:noFill/>
        </p:spPr>
        <p:txBody>
          <a:bodyPr wrap="none" rtlCol="0">
            <a:spAutoFit/>
          </a:bodyPr>
          <a:lstStyle/>
          <a:p>
            <a:r>
              <a:rPr lang="en-IE" dirty="0" smtClean="0">
                <a:solidFill>
                  <a:schemeClr val="bg1"/>
                </a:solidFill>
              </a:rPr>
              <a:t>Unhelpful 0       1	      2	  3	4	5 Helpful</a:t>
            </a:r>
            <a:endParaRPr lang="en-IE" dirty="0">
              <a:solidFill>
                <a:schemeClr val="bg1"/>
              </a:solidFill>
            </a:endParaRPr>
          </a:p>
        </p:txBody>
      </p:sp>
    </p:spTree>
    <p:extLst>
      <p:ext uri="{BB962C8B-B14F-4D97-AF65-F5344CB8AC3E}">
        <p14:creationId xmlns:p14="http://schemas.microsoft.com/office/powerpoint/2010/main" val="1286703381"/>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8" name="TextBox 7"/>
          <p:cNvSpPr txBox="1"/>
          <p:nvPr/>
        </p:nvSpPr>
        <p:spPr>
          <a:xfrm>
            <a:off x="5310364" y="5842366"/>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0818" y="1423717"/>
            <a:ext cx="6897063" cy="3924848"/>
          </a:xfrm>
          <a:prstGeom prst="rect">
            <a:avLst/>
          </a:prstGeom>
        </p:spPr>
      </p:pic>
    </p:spTree>
    <p:extLst>
      <p:ext uri="{BB962C8B-B14F-4D97-AF65-F5344CB8AC3E}">
        <p14:creationId xmlns:p14="http://schemas.microsoft.com/office/powerpoint/2010/main" val="602725618"/>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77950" y="176122"/>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3" name="Rectangle 2"/>
          <p:cNvSpPr/>
          <p:nvPr/>
        </p:nvSpPr>
        <p:spPr>
          <a:xfrm>
            <a:off x="2619375" y="671123"/>
            <a:ext cx="5884240" cy="388696"/>
          </a:xfrm>
          <a:prstGeom prst="rect">
            <a:avLst/>
          </a:prstGeom>
        </p:spPr>
        <p:txBody>
          <a:bodyPr wrap="none">
            <a:spAutoFit/>
          </a:bodyPr>
          <a:lstStyle/>
          <a:p>
            <a:pPr algn="ctr">
              <a:lnSpc>
                <a:spcPct val="107000"/>
              </a:lnSpc>
              <a:spcAft>
                <a:spcPts val="800"/>
              </a:spcAft>
            </a:pPr>
            <a:r>
              <a:rPr lang="en-IE" b="1"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Teacher Comments </a:t>
            </a:r>
            <a:r>
              <a:rPr lang="en-IE"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about Confirmation 2021- 28 responses.</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702087" y="3476192"/>
            <a:ext cx="6710363" cy="421654"/>
          </a:xfrm>
          <a:prstGeom prst="rect">
            <a:avLst/>
          </a:prstGeom>
        </p:spPr>
        <p:txBody>
          <a:bodyPr wrap="none">
            <a:spAutoFit/>
          </a:bodyPr>
          <a:lstStyle/>
          <a:p>
            <a:pPr indent="-180340">
              <a:lnSpc>
                <a:spcPct val="107000"/>
              </a:lnSpc>
              <a:spcAft>
                <a:spcPts val="800"/>
              </a:spcAft>
            </a:pPr>
            <a:r>
              <a:rPr lang="en-IE" sz="2000" b="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There </a:t>
            </a:r>
            <a:r>
              <a:rPr lang="en-IE"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is a very strong feeling that now is the time for change: </a:t>
            </a:r>
            <a:endParaRPr lang="en-IE"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03208" y="1535500"/>
            <a:ext cx="5440392" cy="685059"/>
          </a:xfrm>
          <a:prstGeom prst="rect">
            <a:avLst/>
          </a:prstGeom>
        </p:spPr>
        <p:txBody>
          <a:bodyPr wrap="square">
            <a:spAutoFit/>
          </a:bodyPr>
          <a:lstStyle/>
          <a:p>
            <a:pPr indent="-180340">
              <a:lnSpc>
                <a:spcPct val="107000"/>
              </a:lnSpc>
              <a:spcAft>
                <a:spcPts val="0"/>
              </a:spcAft>
            </a:pPr>
            <a:r>
              <a:rPr lang="en-IE" dirty="0">
                <a:solidFill>
                  <a:schemeClr val="bg1"/>
                </a:solidFill>
                <a:latin typeface="Calibri" panose="020F0502020204030204" pitchFamily="34" charset="0"/>
                <a:ea typeface="Times New Roman" panose="02020603050405020304" pitchFamily="18" charset="0"/>
                <a:cs typeface="Calibri" panose="020F0502020204030204" pitchFamily="34" charset="0"/>
              </a:rPr>
              <a:t>13 responses asked for less (but not no) involvement of schools and more involvement of parents </a:t>
            </a:r>
            <a:r>
              <a:rPr lang="en-IE"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and</a:t>
            </a:r>
            <a:r>
              <a:rPr lang="en-IE" sz="1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IE"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parish</a:t>
            </a:r>
            <a:r>
              <a:rPr lang="en-IE"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5661804" y="5120519"/>
            <a:ext cx="6096000" cy="646331"/>
          </a:xfrm>
          <a:prstGeom prst="rect">
            <a:avLst/>
          </a:prstGeom>
        </p:spPr>
        <p:txBody>
          <a:bodyPr>
            <a:spAutoFit/>
          </a:bodyPr>
          <a:lstStyle/>
          <a:p>
            <a:r>
              <a:rPr lang="en-IE" dirty="0">
                <a:solidFill>
                  <a:schemeClr val="bg1"/>
                </a:solidFill>
                <a:latin typeface="Calibri" panose="020F0502020204030204" pitchFamily="34" charset="0"/>
                <a:ea typeface="Times New Roman" panose="02020603050405020304" pitchFamily="18" charset="0"/>
              </a:rPr>
              <a:t>2 teachers commented that there was previously too much stress on the schools in regard to the practices needed. </a:t>
            </a:r>
            <a:endParaRPr lang="en-IE" dirty="0">
              <a:solidFill>
                <a:schemeClr val="bg1"/>
              </a:solidFill>
            </a:endParaRPr>
          </a:p>
        </p:txBody>
      </p:sp>
      <p:sp>
        <p:nvSpPr>
          <p:cNvPr id="13" name="Rectangle 12"/>
          <p:cNvSpPr/>
          <p:nvPr/>
        </p:nvSpPr>
        <p:spPr>
          <a:xfrm>
            <a:off x="641231" y="2522326"/>
            <a:ext cx="6096000" cy="685059"/>
          </a:xfrm>
          <a:prstGeom prst="rect">
            <a:avLst/>
          </a:prstGeom>
        </p:spPr>
        <p:txBody>
          <a:bodyPr>
            <a:spAutoFit/>
          </a:bodyPr>
          <a:lstStyle/>
          <a:p>
            <a:pPr indent="-180340">
              <a:lnSpc>
                <a:spcPct val="107000"/>
              </a:lnSpc>
              <a:spcAft>
                <a:spcPts val="800"/>
              </a:spcAft>
            </a:pPr>
            <a:r>
              <a:rPr lang="en-IE" dirty="0">
                <a:solidFill>
                  <a:schemeClr val="bg1"/>
                </a:solidFill>
                <a:latin typeface="Calibri" panose="020F0502020204030204" pitchFamily="34" charset="0"/>
                <a:ea typeface="Times New Roman" panose="02020603050405020304" pitchFamily="18" charset="0"/>
                <a:cs typeface="Calibri" panose="020F0502020204030204" pitchFamily="34" charset="0"/>
              </a:rPr>
              <a:t>9 respondents stated that the ceremony should continue to be small and meaningful.</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503208" y="4142395"/>
            <a:ext cx="6096000" cy="685059"/>
          </a:xfrm>
          <a:prstGeom prst="rect">
            <a:avLst/>
          </a:prstGeom>
        </p:spPr>
        <p:txBody>
          <a:bodyPr>
            <a:spAutoFit/>
          </a:bodyPr>
          <a:lstStyle/>
          <a:p>
            <a:pPr indent="-180340">
              <a:lnSpc>
                <a:spcPct val="107000"/>
              </a:lnSpc>
              <a:spcAft>
                <a:spcPts val="800"/>
              </a:spcAft>
            </a:pPr>
            <a:r>
              <a:rPr lang="en-IE" dirty="0">
                <a:solidFill>
                  <a:schemeClr val="bg1"/>
                </a:solidFill>
                <a:latin typeface="Calibri" panose="020F0502020204030204" pitchFamily="34" charset="0"/>
                <a:ea typeface="Times New Roman" panose="02020603050405020304" pitchFamily="18" charset="0"/>
                <a:cs typeface="Calibri" panose="020F0502020204030204" pitchFamily="34" charset="0"/>
              </a:rPr>
              <a:t>2 teachers that they would like to see children going to Mass regularly in preparation, and not just “on the day”. </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6599208" y="1840565"/>
            <a:ext cx="4190955" cy="388696"/>
          </a:xfrm>
          <a:prstGeom prst="rect">
            <a:avLst/>
          </a:prstGeom>
        </p:spPr>
        <p:txBody>
          <a:bodyPr wrap="none">
            <a:spAutoFit/>
          </a:bodyPr>
          <a:lstStyle/>
          <a:p>
            <a:pPr indent="-180340">
              <a:lnSpc>
                <a:spcPct val="107000"/>
              </a:lnSpc>
              <a:spcAft>
                <a:spcPts val="800"/>
              </a:spcAft>
            </a:pPr>
            <a:r>
              <a:rPr lang="en-IE"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1 </a:t>
            </a:r>
            <a:r>
              <a:rPr lang="en-IE" dirty="0">
                <a:solidFill>
                  <a:schemeClr val="bg1"/>
                </a:solidFill>
                <a:latin typeface="Calibri" panose="020F0502020204030204" pitchFamily="34" charset="0"/>
                <a:ea typeface="Times New Roman" panose="02020603050405020304" pitchFamily="18" charset="0"/>
                <a:cs typeface="Calibri" panose="020F0502020204030204" pitchFamily="34" charset="0"/>
              </a:rPr>
              <a:t>comment </a:t>
            </a:r>
            <a:r>
              <a:rPr lang="en-IE"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raised concern re </a:t>
            </a:r>
            <a:r>
              <a:rPr lang="en-IE" dirty="0">
                <a:solidFill>
                  <a:schemeClr val="bg1"/>
                </a:solidFill>
                <a:latin typeface="Calibri" panose="020F0502020204030204" pitchFamily="34" charset="0"/>
                <a:ea typeface="Times New Roman" panose="02020603050405020304" pitchFamily="18" charset="0"/>
                <a:cs typeface="Calibri" panose="020F0502020204030204" pitchFamily="34" charset="0"/>
              </a:rPr>
              <a:t>age of pupil. </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9911106"/>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731268" y="271013"/>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9" name="TextBox 8"/>
          <p:cNvSpPr txBox="1"/>
          <p:nvPr/>
        </p:nvSpPr>
        <p:spPr>
          <a:xfrm>
            <a:off x="314325" y="984996"/>
            <a:ext cx="2064476" cy="369332"/>
          </a:xfrm>
          <a:prstGeom prst="rect">
            <a:avLst/>
          </a:prstGeom>
          <a:noFill/>
        </p:spPr>
        <p:txBody>
          <a:bodyPr wrap="none" rtlCol="0">
            <a:spAutoFit/>
          </a:bodyPr>
          <a:lstStyle/>
          <a:p>
            <a:r>
              <a:rPr lang="en-IE" dirty="0" smtClean="0">
                <a:solidFill>
                  <a:schemeClr val="bg1"/>
                </a:solidFill>
              </a:rPr>
              <a:t>Teacher comments  </a:t>
            </a:r>
            <a:endParaRPr lang="en-IE" dirty="0">
              <a:solidFill>
                <a:schemeClr val="bg1"/>
              </a:solidFill>
            </a:endParaRPr>
          </a:p>
        </p:txBody>
      </p:sp>
      <p:sp>
        <p:nvSpPr>
          <p:cNvPr id="3" name="Rectangle 2"/>
          <p:cNvSpPr/>
          <p:nvPr/>
        </p:nvSpPr>
        <p:spPr>
          <a:xfrm>
            <a:off x="1555631" y="1354328"/>
            <a:ext cx="9486180" cy="1574149"/>
          </a:xfrm>
          <a:prstGeom prst="rect">
            <a:avLst/>
          </a:prstGeom>
        </p:spPr>
        <p:txBody>
          <a:bodyPr wrap="square">
            <a:spAutoFit/>
          </a:bodyPr>
          <a:lstStyle/>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feel now is the time for change. Parents are expecting change also so please do not waste the opportunity!”</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never thought my thinking would change but these are different times and I think the church has a unique window of opportunity to make positive changes in our church.”</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560717" y="3493772"/>
            <a:ext cx="11383633" cy="2166875"/>
          </a:xfrm>
          <a:prstGeom prst="rect">
            <a:avLst/>
          </a:prstGeom>
        </p:spPr>
        <p:txBody>
          <a:bodyPr wrap="square">
            <a:spAutoFit/>
          </a:bodyPr>
          <a:lstStyle/>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“Pre-COVID, there was a lot of pressure on schools to create a spectacle out of the Confirmation through music, song and art. I think it is important that we do not return to this. I think it is important that the Confirmation becomes more parish and family led. It is important that the preparation is on the meaning and significance of Confirmation. The focus for many families appears to be on the gathering after the ceremony itself. The mass is not the main focus of the day for them and many are unsure of when to sit, kneel and stand. It is vital that the focus is on the sacrament. I feel by having a more parish/family-led preparation that families would be encouraged to engage more with the meaning and spiritual significance of the occasion.”</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1102999"/>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076325" y="952500"/>
            <a:ext cx="9334500" cy="400110"/>
          </a:xfrm>
          <a:prstGeom prst="rect">
            <a:avLst/>
          </a:prstGeom>
          <a:noFill/>
        </p:spPr>
        <p:txBody>
          <a:bodyPr wrap="square" rtlCol="0">
            <a:spAutoFit/>
          </a:bodyPr>
          <a:lstStyle/>
          <a:p>
            <a:r>
              <a:rPr lang="en-IE" sz="2000" b="1" dirty="0" smtClean="0">
                <a:solidFill>
                  <a:schemeClr val="bg1"/>
                </a:solidFill>
              </a:rPr>
              <a:t>Sacramental Survey results  </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7" name="Rectangle 6"/>
          <p:cNvSpPr/>
          <p:nvPr/>
        </p:nvSpPr>
        <p:spPr>
          <a:xfrm>
            <a:off x="1457839" y="2463284"/>
            <a:ext cx="3372783" cy="369332"/>
          </a:xfrm>
          <a:prstGeom prst="rect">
            <a:avLst/>
          </a:prstGeom>
        </p:spPr>
        <p:txBody>
          <a:bodyPr wrap="none">
            <a:spAutoFit/>
          </a:bodyPr>
          <a:lstStyle/>
          <a:p>
            <a:r>
              <a:rPr lang="en-IE" b="1" dirty="0" smtClean="0">
                <a:solidFill>
                  <a:schemeClr val="bg1"/>
                </a:solidFill>
              </a:rPr>
              <a:t> 59 priests surveyed </a:t>
            </a:r>
            <a:r>
              <a:rPr lang="en-IE" b="1" dirty="0" smtClean="0">
                <a:solidFill>
                  <a:schemeClr val="bg1"/>
                </a:solidFill>
              </a:rPr>
              <a:t>30</a:t>
            </a:r>
            <a:r>
              <a:rPr lang="en-IE" b="1" dirty="0" smtClean="0">
                <a:solidFill>
                  <a:schemeClr val="bg1"/>
                </a:solidFill>
              </a:rPr>
              <a:t> </a:t>
            </a:r>
            <a:r>
              <a:rPr lang="en-IE" b="1" dirty="0" smtClean="0">
                <a:solidFill>
                  <a:schemeClr val="bg1"/>
                </a:solidFill>
              </a:rPr>
              <a:t>responses</a:t>
            </a:r>
            <a:endParaRPr lang="en-IE" dirty="0"/>
          </a:p>
        </p:txBody>
      </p:sp>
      <p:sp>
        <p:nvSpPr>
          <p:cNvPr id="8" name="Rectangle 7"/>
          <p:cNvSpPr/>
          <p:nvPr/>
        </p:nvSpPr>
        <p:spPr>
          <a:xfrm>
            <a:off x="4482729" y="3883899"/>
            <a:ext cx="3734099" cy="923330"/>
          </a:xfrm>
          <a:prstGeom prst="rect">
            <a:avLst/>
          </a:prstGeom>
        </p:spPr>
        <p:txBody>
          <a:bodyPr wrap="none">
            <a:spAutoFit/>
          </a:bodyPr>
          <a:lstStyle/>
          <a:p>
            <a:r>
              <a:rPr lang="en-IE" b="1" dirty="0" smtClean="0">
                <a:solidFill>
                  <a:schemeClr val="bg1"/>
                </a:solidFill>
              </a:rPr>
              <a:t> 181 Teachers surveyed </a:t>
            </a:r>
            <a:r>
              <a:rPr lang="en-IE" b="1" dirty="0" smtClean="0">
                <a:solidFill>
                  <a:schemeClr val="bg1"/>
                </a:solidFill>
              </a:rPr>
              <a:t>68 </a:t>
            </a:r>
            <a:r>
              <a:rPr lang="en-IE" b="1" dirty="0" smtClean="0">
                <a:solidFill>
                  <a:schemeClr val="bg1"/>
                </a:solidFill>
              </a:rPr>
              <a:t>responses </a:t>
            </a:r>
            <a:endParaRPr lang="en-IE" b="1" dirty="0" smtClean="0">
              <a:solidFill>
                <a:schemeClr val="bg1"/>
              </a:solidFill>
            </a:endParaRPr>
          </a:p>
          <a:p>
            <a:endParaRPr lang="en-IE" b="1" dirty="0">
              <a:solidFill>
                <a:schemeClr val="bg1"/>
              </a:solidFill>
            </a:endParaRPr>
          </a:p>
          <a:p>
            <a:r>
              <a:rPr lang="en-IE" b="1" dirty="0" smtClean="0">
                <a:solidFill>
                  <a:schemeClr val="bg1"/>
                </a:solidFill>
              </a:rPr>
              <a:t> </a:t>
            </a:r>
            <a:endParaRPr lang="en-IE"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512" y="974509"/>
            <a:ext cx="3657463" cy="2440347"/>
          </a:xfrm>
          <a:prstGeom prst="rect">
            <a:avLst/>
          </a:prstGeom>
        </p:spPr>
      </p:pic>
      <p:sp>
        <p:nvSpPr>
          <p:cNvPr id="9" name="TextBox 8"/>
          <p:cNvSpPr txBox="1"/>
          <p:nvPr/>
        </p:nvSpPr>
        <p:spPr>
          <a:xfrm>
            <a:off x="902124" y="4807229"/>
            <a:ext cx="10391627" cy="369332"/>
          </a:xfrm>
          <a:prstGeom prst="rect">
            <a:avLst/>
          </a:prstGeom>
          <a:noFill/>
        </p:spPr>
        <p:txBody>
          <a:bodyPr wrap="none" rtlCol="0">
            <a:spAutoFit/>
          </a:bodyPr>
          <a:lstStyle/>
          <a:p>
            <a:r>
              <a:rPr lang="en-IE" b="1" dirty="0" smtClean="0">
                <a:solidFill>
                  <a:schemeClr val="bg1"/>
                </a:solidFill>
              </a:rPr>
              <a:t>Responses of 60 Young </a:t>
            </a:r>
            <a:r>
              <a:rPr lang="en-IE" b="1" dirty="0">
                <a:solidFill>
                  <a:schemeClr val="bg1"/>
                </a:solidFill>
              </a:rPr>
              <a:t>people who received the Sacramental of Confirmation in the Killaloe </a:t>
            </a:r>
            <a:r>
              <a:rPr lang="en-IE" b="1" dirty="0" smtClean="0">
                <a:solidFill>
                  <a:schemeClr val="bg1"/>
                </a:solidFill>
              </a:rPr>
              <a:t>Diocese 2021</a:t>
            </a:r>
            <a:endParaRPr lang="en-IE" b="1" dirty="0">
              <a:solidFill>
                <a:schemeClr val="bg1"/>
              </a:solidFill>
            </a:endParaRPr>
          </a:p>
        </p:txBody>
      </p:sp>
    </p:spTree>
    <p:extLst>
      <p:ext uri="{BB962C8B-B14F-4D97-AF65-F5344CB8AC3E}">
        <p14:creationId xmlns:p14="http://schemas.microsoft.com/office/powerpoint/2010/main" val="1462009343"/>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731268" y="271013"/>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9" name="TextBox 8"/>
          <p:cNvSpPr txBox="1"/>
          <p:nvPr/>
        </p:nvSpPr>
        <p:spPr>
          <a:xfrm>
            <a:off x="314325" y="984996"/>
            <a:ext cx="2064476" cy="369332"/>
          </a:xfrm>
          <a:prstGeom prst="rect">
            <a:avLst/>
          </a:prstGeom>
          <a:noFill/>
        </p:spPr>
        <p:txBody>
          <a:bodyPr wrap="none" rtlCol="0">
            <a:spAutoFit/>
          </a:bodyPr>
          <a:lstStyle/>
          <a:p>
            <a:r>
              <a:rPr lang="en-IE" dirty="0" smtClean="0">
                <a:solidFill>
                  <a:schemeClr val="bg1"/>
                </a:solidFill>
              </a:rPr>
              <a:t>Teacher comments  </a:t>
            </a:r>
            <a:endParaRPr lang="en-IE" dirty="0">
              <a:solidFill>
                <a:schemeClr val="bg1"/>
              </a:solidFill>
            </a:endParaRPr>
          </a:p>
        </p:txBody>
      </p:sp>
      <p:sp>
        <p:nvSpPr>
          <p:cNvPr id="2" name="Rectangle 1"/>
          <p:cNvSpPr/>
          <p:nvPr/>
        </p:nvSpPr>
        <p:spPr>
          <a:xfrm>
            <a:off x="5472023" y="1169662"/>
            <a:ext cx="6096000" cy="1574149"/>
          </a:xfrm>
          <a:prstGeom prst="rect">
            <a:avLst/>
          </a:prstGeom>
        </p:spPr>
        <p:txBody>
          <a:bodyPr>
            <a:spAutoFit/>
          </a:bodyPr>
          <a:lstStyle/>
          <a:p>
            <a:pPr>
              <a:lnSpc>
                <a:spcPct val="107000"/>
              </a:lnSpc>
              <a:spcAft>
                <a:spcPts val="0"/>
              </a:spcAft>
            </a:pPr>
            <a:r>
              <a:rPr lang="en-IE"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think there should be less involvement by schools in the ceremony. The parish and parents need to work together more in preparing for Confirmation. This was very difficult this year due to </a:t>
            </a:r>
            <a:r>
              <a:rPr lang="en-IE"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Covid</a:t>
            </a: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867510" y="5084734"/>
            <a:ext cx="6096000" cy="1277786"/>
          </a:xfrm>
          <a:prstGeom prst="rect">
            <a:avLst/>
          </a:prstGeom>
        </p:spPr>
        <p:txBody>
          <a:bodyPr>
            <a:spAutoFit/>
          </a:bodyPr>
          <a:lstStyle/>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“There needs to be more parish involvement with Confirmation. That happens with sacrament of Communion but I think it would add to Confirmation if it was more than just school preparation.”</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08318" y="2751638"/>
            <a:ext cx="6096000" cy="981423"/>
          </a:xfrm>
          <a:prstGeom prst="rect">
            <a:avLst/>
          </a:prstGeom>
        </p:spPr>
        <p:txBody>
          <a:bodyPr>
            <a:spAutoFit/>
          </a:bodyPr>
          <a:lstStyle/>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“It would be helpful to get more support from the parish on preparation for sacraments. Is the parish going to take it out of schools?”</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980981" y="3507841"/>
            <a:ext cx="6096000" cy="1277786"/>
          </a:xfrm>
          <a:prstGeom prst="rect">
            <a:avLst/>
          </a:prstGeom>
        </p:spPr>
        <p:txBody>
          <a:bodyPr>
            <a:spAutoFit/>
          </a:bodyPr>
          <a:lstStyle/>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would welcome more parental involvement.”</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“Families must be encouraged to be involved in the preparation of their children and in the preparation of the mass itself.”</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2681470"/>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9" name="TextBox 8"/>
          <p:cNvSpPr txBox="1"/>
          <p:nvPr/>
        </p:nvSpPr>
        <p:spPr>
          <a:xfrm>
            <a:off x="699169" y="990628"/>
            <a:ext cx="2092048" cy="369332"/>
          </a:xfrm>
          <a:prstGeom prst="rect">
            <a:avLst/>
          </a:prstGeom>
          <a:noFill/>
        </p:spPr>
        <p:txBody>
          <a:bodyPr wrap="none" rtlCol="0">
            <a:spAutoFit/>
          </a:bodyPr>
          <a:lstStyle/>
          <a:p>
            <a:r>
              <a:rPr lang="en-IE" dirty="0" smtClean="0">
                <a:solidFill>
                  <a:schemeClr val="bg1"/>
                </a:solidFill>
              </a:rPr>
              <a:t>Teacher Comments  </a:t>
            </a:r>
            <a:endParaRPr lang="en-IE" dirty="0">
              <a:solidFill>
                <a:schemeClr val="bg1"/>
              </a:solidFill>
            </a:endParaRPr>
          </a:p>
        </p:txBody>
      </p:sp>
      <p:sp>
        <p:nvSpPr>
          <p:cNvPr id="2" name="Rectangle 1"/>
          <p:cNvSpPr/>
          <p:nvPr/>
        </p:nvSpPr>
        <p:spPr>
          <a:xfrm>
            <a:off x="932910" y="1638197"/>
            <a:ext cx="8133451" cy="1574149"/>
          </a:xfrm>
          <a:prstGeom prst="rect">
            <a:avLst/>
          </a:prstGeom>
        </p:spPr>
        <p:txBody>
          <a:bodyPr wrap="square">
            <a:spAutoFit/>
          </a:bodyPr>
          <a:lstStyle/>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think there should be more engagement from families in the preparation. I think there should be specific tasks for them to complete to ensure this happens. Other than what took place in school, there were some families who did not engage with homework materials and lessons. I felt this impeded on their overall experiences and took away from the importance of the day and what the sacrament is actually about.”</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951634" y="3920627"/>
            <a:ext cx="7019837" cy="1277786"/>
          </a:xfrm>
          <a:prstGeom prst="rect">
            <a:avLst/>
          </a:prstGeom>
        </p:spPr>
        <p:txBody>
          <a:bodyPr wrap="square">
            <a:spAutoFit/>
          </a:bodyPr>
          <a:lstStyle/>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hope we never go back to the levels of Confirmation preparation that were expected in schools pre </a:t>
            </a:r>
            <a:r>
              <a:rPr lang="en-IE"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Covid</a:t>
            </a: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2021. While I don't necessarily think the preparations for Confirmation should be taken out of schools I think there is a need to ensure it doesn't become a burden on schools.”</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153520"/>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9" name="TextBox 8"/>
          <p:cNvSpPr txBox="1"/>
          <p:nvPr/>
        </p:nvSpPr>
        <p:spPr>
          <a:xfrm>
            <a:off x="699169" y="990628"/>
            <a:ext cx="2092048" cy="369332"/>
          </a:xfrm>
          <a:prstGeom prst="rect">
            <a:avLst/>
          </a:prstGeom>
          <a:noFill/>
        </p:spPr>
        <p:txBody>
          <a:bodyPr wrap="none" rtlCol="0">
            <a:spAutoFit/>
          </a:bodyPr>
          <a:lstStyle/>
          <a:p>
            <a:r>
              <a:rPr lang="en-IE" dirty="0" smtClean="0">
                <a:solidFill>
                  <a:schemeClr val="bg1"/>
                </a:solidFill>
              </a:rPr>
              <a:t>Teacher Comments  </a:t>
            </a:r>
            <a:endParaRPr lang="en-IE" dirty="0">
              <a:solidFill>
                <a:schemeClr val="bg1"/>
              </a:solidFill>
            </a:endParaRPr>
          </a:p>
        </p:txBody>
      </p:sp>
      <p:sp>
        <p:nvSpPr>
          <p:cNvPr id="7" name="Rectangle 6"/>
          <p:cNvSpPr/>
          <p:nvPr/>
        </p:nvSpPr>
        <p:spPr>
          <a:xfrm>
            <a:off x="1345720" y="1639791"/>
            <a:ext cx="8729932" cy="1870512"/>
          </a:xfrm>
          <a:prstGeom prst="rect">
            <a:avLst/>
          </a:prstGeom>
        </p:spPr>
        <p:txBody>
          <a:bodyPr wrap="square">
            <a:spAutoFit/>
          </a:bodyPr>
          <a:lstStyle/>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“It is both sad and frustrating to see in many instances how much the school and its teachers are expected to do to cover the religious education of the pupils. The lack of involvement by families in the regular activities of church life has created a provision of service mentality by many parents to church engagement. I hope that in future there will be less emphasis on the production that has become the actual mass and ceremony and greater involvement by families in the organisation of the ceremony.”</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013495" y="3748460"/>
            <a:ext cx="6096000" cy="2463238"/>
          </a:xfrm>
          <a:prstGeom prst="rect">
            <a:avLst/>
          </a:prstGeom>
        </p:spPr>
        <p:txBody>
          <a:bodyPr>
            <a:spAutoFit/>
          </a:bodyPr>
          <a:lstStyle/>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“Family took much more responsibility and chose to present their child for Conformation or NOT- it wasn't done for the sake of doing or simply because it is 'custom' 'tradition' in sixth class. I feel that the children were better prepared and feel more part of the occasion when they were prepared for Confirmation pre </a:t>
            </a:r>
            <a:r>
              <a:rPr lang="en-IE"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Covid</a:t>
            </a: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There was a build up tithe Confirmation day which made it all the more special. I understand the last two years have been very challenging when scheduling the sacraments.”</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8404035"/>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9" name="TextBox 8"/>
          <p:cNvSpPr txBox="1"/>
          <p:nvPr/>
        </p:nvSpPr>
        <p:spPr>
          <a:xfrm>
            <a:off x="699169" y="990628"/>
            <a:ext cx="2092048" cy="369332"/>
          </a:xfrm>
          <a:prstGeom prst="rect">
            <a:avLst/>
          </a:prstGeom>
          <a:noFill/>
        </p:spPr>
        <p:txBody>
          <a:bodyPr wrap="none" rtlCol="0">
            <a:spAutoFit/>
          </a:bodyPr>
          <a:lstStyle/>
          <a:p>
            <a:r>
              <a:rPr lang="en-IE" dirty="0" smtClean="0">
                <a:solidFill>
                  <a:schemeClr val="bg1"/>
                </a:solidFill>
              </a:rPr>
              <a:t>Teacher Comments  </a:t>
            </a:r>
            <a:endParaRPr lang="en-IE" dirty="0">
              <a:solidFill>
                <a:schemeClr val="bg1"/>
              </a:solidFill>
            </a:endParaRPr>
          </a:p>
        </p:txBody>
      </p:sp>
      <p:sp>
        <p:nvSpPr>
          <p:cNvPr id="2" name="Rectangle 1"/>
          <p:cNvSpPr/>
          <p:nvPr/>
        </p:nvSpPr>
        <p:spPr>
          <a:xfrm>
            <a:off x="314325" y="1604655"/>
            <a:ext cx="10511825" cy="3253648"/>
          </a:xfrm>
          <a:prstGeom prst="rect">
            <a:avLst/>
          </a:prstGeom>
        </p:spPr>
        <p:txBody>
          <a:bodyPr wrap="square">
            <a:spAutoFit/>
          </a:bodyPr>
          <a:lstStyle/>
          <a:p>
            <a:pPr>
              <a:lnSpc>
                <a:spcPct val="107000"/>
              </a:lnSpc>
              <a:spcAft>
                <a:spcPts val="0"/>
              </a:spcAft>
            </a:pPr>
            <a:r>
              <a:rPr lang="en-IE"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If we return to a situation where schools are to prepare the pupils with the weight of practicing the singing and readings and the mass, then this will be a lost opportunity and the meaning of the sacrament will be as diluted as before</a:t>
            </a:r>
            <a:r>
              <a:rPr lang="en-IE"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0"/>
              </a:spcAft>
            </a:pPr>
            <a:endParaRPr lang="en-IE" sz="16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IE" sz="16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“Due to schools not being able to sing as a result of COVID it took a lot of pressure having to prepare the hymns and songs. As a small school this can be quite stressful and also take up a lot of teaching time. The parish organised a singer for the ceremony and in my opinion this took a lot of stress out of Confirmation preparations. It allowed more time to focus on the actually ceremony itself with the children.”</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3699948"/>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9" name="TextBox 8"/>
          <p:cNvSpPr txBox="1"/>
          <p:nvPr/>
        </p:nvSpPr>
        <p:spPr>
          <a:xfrm>
            <a:off x="699169" y="990628"/>
            <a:ext cx="2092048" cy="369332"/>
          </a:xfrm>
          <a:prstGeom prst="rect">
            <a:avLst/>
          </a:prstGeom>
          <a:noFill/>
        </p:spPr>
        <p:txBody>
          <a:bodyPr wrap="none" rtlCol="0">
            <a:spAutoFit/>
          </a:bodyPr>
          <a:lstStyle/>
          <a:p>
            <a:r>
              <a:rPr lang="en-IE" dirty="0" smtClean="0">
                <a:solidFill>
                  <a:schemeClr val="bg1"/>
                </a:solidFill>
              </a:rPr>
              <a:t>Teacher Comments  </a:t>
            </a:r>
            <a:endParaRPr lang="en-IE" dirty="0">
              <a:solidFill>
                <a:schemeClr val="bg1"/>
              </a:solidFill>
            </a:endParaRPr>
          </a:p>
        </p:txBody>
      </p:sp>
      <p:sp>
        <p:nvSpPr>
          <p:cNvPr id="2" name="Rectangle 1"/>
          <p:cNvSpPr/>
          <p:nvPr/>
        </p:nvSpPr>
        <p:spPr>
          <a:xfrm>
            <a:off x="577970" y="1456473"/>
            <a:ext cx="10593238" cy="3352328"/>
          </a:xfrm>
          <a:prstGeom prst="rect">
            <a:avLst/>
          </a:prstGeom>
        </p:spPr>
        <p:txBody>
          <a:bodyPr wrap="square">
            <a:spAutoFit/>
          </a:bodyPr>
          <a:lstStyle/>
          <a:p>
            <a:pPr>
              <a:lnSpc>
                <a:spcPct val="107000"/>
              </a:lnSpc>
              <a:spcAft>
                <a:spcPts val="0"/>
              </a:spcAft>
            </a:pPr>
            <a:r>
              <a:rPr lang="en-IE" i="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They should have to attend a weekly/bi-weekly mass with a specific aspect of Confirmation. How many children are making Confirmation because ‘it’s the done thing in school’? If preparation was taken out of schools you’d get a true reflection of how important the ceremony is for children and families</a:t>
            </a:r>
            <a:r>
              <a:rPr lang="en-IE"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0"/>
              </a:spcAft>
            </a:pPr>
            <a:endPar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IE"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IE"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“We would like more opportunities for the children to attend mass throughout the school year and attend as a school.  Currently most children only attend mass when it’s time for their confirmation or communion. Whilst I do understand our priests are under pressure as they have so many parishes to look after but I feel children need more opportunities to attend mass as the vast majority do not attend mass outside of school.”</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439447"/>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9" name="TextBox 8"/>
          <p:cNvSpPr txBox="1"/>
          <p:nvPr/>
        </p:nvSpPr>
        <p:spPr>
          <a:xfrm>
            <a:off x="622509" y="1180409"/>
            <a:ext cx="2039148" cy="369332"/>
          </a:xfrm>
          <a:prstGeom prst="rect">
            <a:avLst/>
          </a:prstGeom>
          <a:noFill/>
        </p:spPr>
        <p:txBody>
          <a:bodyPr wrap="none" rtlCol="0">
            <a:spAutoFit/>
          </a:bodyPr>
          <a:lstStyle/>
          <a:p>
            <a:r>
              <a:rPr lang="en-IE" dirty="0" smtClean="0">
                <a:solidFill>
                  <a:schemeClr val="bg1"/>
                </a:solidFill>
              </a:rPr>
              <a:t>Teacher Comments </a:t>
            </a:r>
            <a:endParaRPr lang="en-IE" dirty="0">
              <a:solidFill>
                <a:schemeClr val="bg1"/>
              </a:solidFill>
            </a:endParaRPr>
          </a:p>
        </p:txBody>
      </p:sp>
      <p:sp>
        <p:nvSpPr>
          <p:cNvPr id="2" name="Rectangle 1"/>
          <p:cNvSpPr/>
          <p:nvPr/>
        </p:nvSpPr>
        <p:spPr>
          <a:xfrm>
            <a:off x="1642083" y="2353620"/>
            <a:ext cx="8796068" cy="3023072"/>
          </a:xfrm>
          <a:prstGeom prst="rect">
            <a:avLst/>
          </a:prstGeom>
        </p:spPr>
        <p:txBody>
          <a:bodyPr wrap="square">
            <a:spAutoFit/>
          </a:bodyPr>
          <a:lstStyle/>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“We enjoyed our confirmation ceremony this year and last. There wasn't the same pressure as other years to have it "perfect" and our priest was so helpful in the preparation of the ceremony and so relaxed that it reduced the pressure and nerves for all! It was definitely more meaningful and reverent. However we did miss the addition of music and song to make it more of a celebration without it being a "performance</a:t>
            </a:r>
            <a:r>
              <a:rPr lang="en-IE"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0"/>
              </a:spcAft>
            </a:pP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“Confirmation was very simple but all of the parents I spoke to felt it was a far more personal and intimate ceremony. It took a lot of the pressure off the school and this is extremely positive. Confirmation had become a performance and this is not what it should be about.”</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0413878"/>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9" name="TextBox 8"/>
          <p:cNvSpPr txBox="1"/>
          <p:nvPr/>
        </p:nvSpPr>
        <p:spPr>
          <a:xfrm>
            <a:off x="622509" y="1180409"/>
            <a:ext cx="2039148" cy="369332"/>
          </a:xfrm>
          <a:prstGeom prst="rect">
            <a:avLst/>
          </a:prstGeom>
          <a:noFill/>
        </p:spPr>
        <p:txBody>
          <a:bodyPr wrap="none" rtlCol="0">
            <a:spAutoFit/>
          </a:bodyPr>
          <a:lstStyle/>
          <a:p>
            <a:r>
              <a:rPr lang="en-IE" dirty="0" smtClean="0">
                <a:solidFill>
                  <a:schemeClr val="bg1"/>
                </a:solidFill>
              </a:rPr>
              <a:t>Teacher Comments </a:t>
            </a:r>
            <a:endParaRPr lang="en-IE" dirty="0">
              <a:solidFill>
                <a:schemeClr val="bg1"/>
              </a:solidFill>
            </a:endParaRPr>
          </a:p>
        </p:txBody>
      </p:sp>
      <p:sp>
        <p:nvSpPr>
          <p:cNvPr id="2" name="Rectangle 1"/>
          <p:cNvSpPr/>
          <p:nvPr/>
        </p:nvSpPr>
        <p:spPr>
          <a:xfrm>
            <a:off x="2288875" y="2460202"/>
            <a:ext cx="7812657" cy="2759602"/>
          </a:xfrm>
          <a:prstGeom prst="rect">
            <a:avLst/>
          </a:prstGeom>
        </p:spPr>
        <p:txBody>
          <a:bodyPr wrap="square">
            <a:spAutoFit/>
          </a:bodyPr>
          <a:lstStyle/>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strongly believe the celebration of the Sacrament of Confirmation with limited numbers or even in an evening ceremony is far more meaningful than ceremonies prior to </a:t>
            </a:r>
            <a:r>
              <a:rPr lang="en-IE"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Covid</a:t>
            </a: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Confirmations prior to this had turned into virtual fashion shows with people walking in and out of a packed church, babies crying and a myriad of distractions for the Confirmation candidates. A simple ceremony with limited numbers and less fanfare is far more meaningful. It also takes pressure off schools to put in a performance for a congregation. (Singing </a:t>
            </a:r>
            <a:r>
              <a:rPr lang="en-IE"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etc</a:t>
            </a: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The simpler the ceremony the better in my opinion. Far, far more meaningful with smaller numbers.” </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4316744"/>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9" name="TextBox 8"/>
          <p:cNvSpPr txBox="1"/>
          <p:nvPr/>
        </p:nvSpPr>
        <p:spPr>
          <a:xfrm>
            <a:off x="622509" y="1180409"/>
            <a:ext cx="2039148" cy="369332"/>
          </a:xfrm>
          <a:prstGeom prst="rect">
            <a:avLst/>
          </a:prstGeom>
          <a:noFill/>
        </p:spPr>
        <p:txBody>
          <a:bodyPr wrap="none" rtlCol="0">
            <a:spAutoFit/>
          </a:bodyPr>
          <a:lstStyle/>
          <a:p>
            <a:r>
              <a:rPr lang="en-IE" dirty="0" smtClean="0">
                <a:solidFill>
                  <a:schemeClr val="bg1"/>
                </a:solidFill>
              </a:rPr>
              <a:t>Teacher Comments </a:t>
            </a:r>
            <a:endParaRPr lang="en-IE" dirty="0">
              <a:solidFill>
                <a:schemeClr val="bg1"/>
              </a:solidFill>
            </a:endParaRPr>
          </a:p>
        </p:txBody>
      </p:sp>
      <p:sp>
        <p:nvSpPr>
          <p:cNvPr id="2" name="Rectangle 1"/>
          <p:cNvSpPr/>
          <p:nvPr/>
        </p:nvSpPr>
        <p:spPr>
          <a:xfrm>
            <a:off x="3444815" y="1216922"/>
            <a:ext cx="6096000" cy="981423"/>
          </a:xfrm>
          <a:prstGeom prst="rect">
            <a:avLst/>
          </a:prstGeom>
        </p:spPr>
        <p:txBody>
          <a:bodyPr>
            <a:spAutoFit/>
          </a:bodyPr>
          <a:lstStyle/>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“We would like to see very, very simple, meaningful ceremonies going forward where family has a much bigger role than school.” </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88521" y="2472193"/>
            <a:ext cx="9903124" cy="3352328"/>
          </a:xfrm>
          <a:prstGeom prst="rect">
            <a:avLst/>
          </a:prstGeom>
        </p:spPr>
        <p:txBody>
          <a:bodyPr wrap="square">
            <a:spAutoFit/>
          </a:bodyPr>
          <a:lstStyle/>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“Confirmation ceremony over the last two years has been more intimate and as a result much more meaningful. The rituals around confirmation and the 'performance' were not laboured.”</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confirmation was a very special and intimate ceremony. Confirmation is a time to celebrate for families. This was different for many this year due to COVID-19.”</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'm teaching 33 years and this year’s ceremony was the nicest by far and I think most parents would agree. We had a past pupil singing and it was beautiful. Do we need to put children (who do not go to mass) through weeks of practice just because they are in the school? The parish organised a singer for the ceremony and in my opinion this took a lot of stress out of Confirmation preparations. It allowed more time to focus on the actually ceremony itself with the children.”</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524408"/>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grpSp>
        <p:nvGrpSpPr>
          <p:cNvPr id="7" name="Group 6"/>
          <p:cNvGrpSpPr/>
          <p:nvPr/>
        </p:nvGrpSpPr>
        <p:grpSpPr>
          <a:xfrm>
            <a:off x="506747" y="1069160"/>
            <a:ext cx="1920206" cy="4267577"/>
            <a:chOff x="515374" y="1069160"/>
            <a:chExt cx="1920206" cy="4267577"/>
          </a:xfrm>
        </p:grpSpPr>
        <p:sp>
          <p:nvSpPr>
            <p:cNvPr id="8" name="TextBox 7"/>
            <p:cNvSpPr txBox="1"/>
            <p:nvPr/>
          </p:nvSpPr>
          <p:spPr>
            <a:xfrm>
              <a:off x="1760101" y="4967405"/>
              <a:ext cx="184731" cy="369332"/>
            </a:xfrm>
            <a:prstGeom prst="rect">
              <a:avLst/>
            </a:prstGeom>
            <a:noFill/>
          </p:spPr>
          <p:txBody>
            <a:bodyPr wrap="none" rtlCol="0">
              <a:spAutoFit/>
            </a:bodyPr>
            <a:lstStyle/>
            <a:p>
              <a:endParaRPr lang="en-IE" dirty="0">
                <a:solidFill>
                  <a:schemeClr val="bg1"/>
                </a:solidFill>
              </a:endParaRPr>
            </a:p>
          </p:txBody>
        </p:sp>
        <p:sp>
          <p:nvSpPr>
            <p:cNvPr id="9" name="TextBox 8"/>
            <p:cNvSpPr txBox="1"/>
            <p:nvPr/>
          </p:nvSpPr>
          <p:spPr>
            <a:xfrm>
              <a:off x="515374" y="1069160"/>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grpSp>
      <p:sp>
        <p:nvSpPr>
          <p:cNvPr id="3" name="Rectangle 2"/>
          <p:cNvSpPr/>
          <p:nvPr/>
        </p:nvSpPr>
        <p:spPr>
          <a:xfrm>
            <a:off x="557213" y="1360814"/>
            <a:ext cx="6096000" cy="1574149"/>
          </a:xfrm>
          <a:prstGeom prst="rect">
            <a:avLst/>
          </a:prstGeom>
        </p:spPr>
        <p:txBody>
          <a:bodyPr>
            <a:spAutoFit/>
          </a:bodyPr>
          <a:lstStyle/>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found that </a:t>
            </a:r>
            <a:r>
              <a:rPr lang="en-IE"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Covid</a:t>
            </a: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has taught us all to stop putting a show on. The lack of art and all the extras we usually had in the church are not important. The meaning of the day is the important part for the child and I think this was much more of a focus this year. Our priest Fr Donagh was fantastic.”</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167442" y="3762588"/>
            <a:ext cx="9313652" cy="1574149"/>
          </a:xfrm>
          <a:prstGeom prst="rect">
            <a:avLst/>
          </a:prstGeom>
        </p:spPr>
        <p:txBody>
          <a:bodyPr wrap="square">
            <a:spAutoFit/>
          </a:bodyPr>
          <a:lstStyle/>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have said here that I would welcome more parish involvement but I would like to commend the </a:t>
            </a:r>
            <a:r>
              <a:rPr lang="en-IE"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Nenagh</a:t>
            </a: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Parish team for all that they do with our school. We have a terrific partnership with the Parish team and even during COVID times the team was always on hand to help out. The Parish team go above and beyond and we as school are delighted with the help and resources provided as we prepare children for the sacraments.”</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98337"/>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9" name="TextBox 8"/>
          <p:cNvSpPr txBox="1"/>
          <p:nvPr/>
        </p:nvSpPr>
        <p:spPr>
          <a:xfrm>
            <a:off x="314325" y="889391"/>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sp>
        <p:nvSpPr>
          <p:cNvPr id="2" name="Rectangle 1"/>
          <p:cNvSpPr/>
          <p:nvPr/>
        </p:nvSpPr>
        <p:spPr>
          <a:xfrm>
            <a:off x="1762664" y="2309199"/>
            <a:ext cx="8054196" cy="2759602"/>
          </a:xfrm>
          <a:prstGeom prst="rect">
            <a:avLst/>
          </a:prstGeom>
        </p:spPr>
        <p:txBody>
          <a:bodyPr wrap="square">
            <a:spAutoFit/>
          </a:bodyPr>
          <a:lstStyle/>
          <a:p>
            <a:pPr>
              <a:lnSpc>
                <a:spcPct val="107000"/>
              </a:lnSpc>
              <a:spcAft>
                <a:spcPts val="0"/>
              </a:spcAft>
            </a:pPr>
            <a:r>
              <a:rPr lang="en-IE"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General Comments:</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“Everyone did their best to ensure the children were prepared and involved in the sacrament.</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wonder also is 12 years of age too young to be deciding for yourself if you want to be an adult member of the church. At 12 it’s all about the party and bouncing castle. Would we be better off with a smaller number of practicing Catholics than large numbers who just show up for the day? I know my local church is empty of those under 50 and hardly any under 35. I think now is the time to look at the bigger picture.”</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3645277"/>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209555" y="9108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84" y="1233500"/>
            <a:ext cx="5809655" cy="321853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9560" y="1233500"/>
            <a:ext cx="5803113" cy="3218533"/>
          </a:xfrm>
          <a:prstGeom prst="rect">
            <a:avLst/>
          </a:prstGeom>
        </p:spPr>
      </p:pic>
      <p:grpSp>
        <p:nvGrpSpPr>
          <p:cNvPr id="10" name="Group 9"/>
          <p:cNvGrpSpPr/>
          <p:nvPr/>
        </p:nvGrpSpPr>
        <p:grpSpPr>
          <a:xfrm>
            <a:off x="1760101" y="4967405"/>
            <a:ext cx="8408366" cy="369332"/>
            <a:chOff x="1760101" y="4967405"/>
            <a:chExt cx="8408366" cy="369332"/>
          </a:xfrm>
        </p:grpSpPr>
        <p:sp>
          <p:nvSpPr>
            <p:cNvPr id="7" name="TextBox 6"/>
            <p:cNvSpPr txBox="1"/>
            <p:nvPr/>
          </p:nvSpPr>
          <p:spPr>
            <a:xfrm>
              <a:off x="1760101" y="4967405"/>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9" name="TextBox 8"/>
            <p:cNvSpPr txBox="1"/>
            <p:nvPr/>
          </p:nvSpPr>
          <p:spPr>
            <a:xfrm>
              <a:off x="8248261" y="4967405"/>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grpSp>
      <p:sp>
        <p:nvSpPr>
          <p:cNvPr id="11" name="TextBox 10"/>
          <p:cNvSpPr txBox="1"/>
          <p:nvPr/>
        </p:nvSpPr>
        <p:spPr>
          <a:xfrm>
            <a:off x="2751826" y="664113"/>
            <a:ext cx="5978944" cy="369332"/>
          </a:xfrm>
          <a:prstGeom prst="rect">
            <a:avLst/>
          </a:prstGeom>
          <a:noFill/>
        </p:spPr>
        <p:txBody>
          <a:bodyPr wrap="none" rtlCol="0">
            <a:spAutoFit/>
          </a:bodyPr>
          <a:lstStyle/>
          <a:p>
            <a:r>
              <a:rPr lang="en-IE" b="1" dirty="0" smtClean="0">
                <a:solidFill>
                  <a:schemeClr val="accent5">
                    <a:lumMod val="60000"/>
                    <a:lumOff val="40000"/>
                  </a:schemeClr>
                </a:solidFill>
              </a:rPr>
              <a:t>I felt the children had a good understanding of Confirmation </a:t>
            </a:r>
            <a:endParaRPr lang="en-IE" b="1" dirty="0">
              <a:solidFill>
                <a:schemeClr val="accent5">
                  <a:lumMod val="60000"/>
                  <a:lumOff val="40000"/>
                </a:schemeClr>
              </a:solidFill>
            </a:endParaRPr>
          </a:p>
        </p:txBody>
      </p:sp>
    </p:spTree>
    <p:extLst>
      <p:ext uri="{BB962C8B-B14F-4D97-AF65-F5344CB8AC3E}">
        <p14:creationId xmlns:p14="http://schemas.microsoft.com/office/powerpoint/2010/main" val="824333546"/>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9" name="TextBox 8"/>
          <p:cNvSpPr txBox="1"/>
          <p:nvPr/>
        </p:nvSpPr>
        <p:spPr>
          <a:xfrm>
            <a:off x="314325" y="889391"/>
            <a:ext cx="17714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3" name="Rectangle 2"/>
          <p:cNvSpPr/>
          <p:nvPr/>
        </p:nvSpPr>
        <p:spPr>
          <a:xfrm>
            <a:off x="2219864" y="2002620"/>
            <a:ext cx="8373374" cy="2585323"/>
          </a:xfrm>
          <a:prstGeom prst="rect">
            <a:avLst/>
          </a:prstGeom>
        </p:spPr>
        <p:txBody>
          <a:bodyPr wrap="square">
            <a:spAutoFit/>
          </a:bodyPr>
          <a:lstStyle/>
          <a:p>
            <a:r>
              <a:rPr lang="en-IE" altLang="en-US" b="1" dirty="0">
                <a:solidFill>
                  <a:schemeClr val="bg1"/>
                </a:solidFill>
              </a:rPr>
              <a:t>“It was good that candidates had transitioned to Secondary school &amp; matured a little after all the stops and starts. Pity the larger community of the faithful were not able to witness the occasion. However I enjoyed having the opportunity  to speak more directly to the candidates &amp; the parents in a more intimate setting</a:t>
            </a:r>
            <a:r>
              <a:rPr lang="en-IE" altLang="en-US" b="1" dirty="0" smtClean="0">
                <a:solidFill>
                  <a:schemeClr val="bg1"/>
                </a:solidFill>
              </a:rPr>
              <a:t>.”</a:t>
            </a:r>
          </a:p>
          <a:p>
            <a:endParaRPr lang="en-IE" altLang="en-US" b="1" dirty="0">
              <a:solidFill>
                <a:schemeClr val="bg1"/>
              </a:solidFill>
            </a:endParaRPr>
          </a:p>
          <a:p>
            <a:endParaRPr lang="en-IE" altLang="en-US" b="1" dirty="0">
              <a:solidFill>
                <a:schemeClr val="bg1"/>
              </a:solidFill>
            </a:endParaRPr>
          </a:p>
          <a:p>
            <a:endParaRPr lang="en-IE" altLang="en-US" b="1" dirty="0">
              <a:solidFill>
                <a:schemeClr val="bg1"/>
              </a:solidFill>
            </a:endParaRPr>
          </a:p>
          <a:p>
            <a:r>
              <a:rPr lang="en-IE" altLang="en-US" b="1" i="1" dirty="0">
                <a:solidFill>
                  <a:schemeClr val="bg1"/>
                </a:solidFill>
              </a:rPr>
              <a:t>“ I would suggest a diocesan level formation and one day retreat  with confession before candidates are confirmed”</a:t>
            </a:r>
            <a:r>
              <a:rPr lang="en-IE" altLang="en-US" b="1" dirty="0">
                <a:solidFill>
                  <a:schemeClr val="bg1"/>
                </a:solidFill>
              </a:rPr>
              <a:t>.</a:t>
            </a:r>
          </a:p>
        </p:txBody>
      </p:sp>
      <p:sp>
        <p:nvSpPr>
          <p:cNvPr id="7" name="TextBox 6"/>
          <p:cNvSpPr txBox="1"/>
          <p:nvPr/>
        </p:nvSpPr>
        <p:spPr>
          <a:xfrm>
            <a:off x="2527540" y="1190445"/>
            <a:ext cx="3493698" cy="369332"/>
          </a:xfrm>
          <a:prstGeom prst="rect">
            <a:avLst/>
          </a:prstGeom>
          <a:noFill/>
        </p:spPr>
        <p:txBody>
          <a:bodyPr wrap="square" rtlCol="0">
            <a:spAutoFit/>
          </a:bodyPr>
          <a:lstStyle/>
          <a:p>
            <a:r>
              <a:rPr lang="en-IE" dirty="0" smtClean="0">
                <a:solidFill>
                  <a:schemeClr val="bg1"/>
                </a:solidFill>
              </a:rPr>
              <a:t>10 Priest gave personal comments </a:t>
            </a:r>
            <a:endParaRPr lang="en-IE" dirty="0">
              <a:solidFill>
                <a:schemeClr val="bg1"/>
              </a:solidFill>
            </a:endParaRPr>
          </a:p>
        </p:txBody>
      </p:sp>
    </p:spTree>
    <p:extLst>
      <p:ext uri="{BB962C8B-B14F-4D97-AF65-F5344CB8AC3E}">
        <p14:creationId xmlns:p14="http://schemas.microsoft.com/office/powerpoint/2010/main" val="2913412735"/>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9" name="TextBox 8"/>
          <p:cNvSpPr txBox="1"/>
          <p:nvPr/>
        </p:nvSpPr>
        <p:spPr>
          <a:xfrm>
            <a:off x="314325" y="889391"/>
            <a:ext cx="17714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2" name="Rectangle 1"/>
          <p:cNvSpPr/>
          <p:nvPr/>
        </p:nvSpPr>
        <p:spPr>
          <a:xfrm>
            <a:off x="1595886" y="1864120"/>
            <a:ext cx="8264106" cy="2862322"/>
          </a:xfrm>
          <a:prstGeom prst="rect">
            <a:avLst/>
          </a:prstGeom>
        </p:spPr>
        <p:txBody>
          <a:bodyPr wrap="square">
            <a:spAutoFit/>
          </a:bodyPr>
          <a:lstStyle/>
          <a:p>
            <a:r>
              <a:rPr lang="en-IE" altLang="en-US" b="1" dirty="0">
                <a:solidFill>
                  <a:schemeClr val="bg1"/>
                </a:solidFill>
              </a:rPr>
              <a:t>“The biggest difficulty is the age and the lack of any likely contact with the young people afterwards  until they are getting married. Confirmation is a goodbye ceremony and there is no real chance of a committed Christian response in terms of worship. Could we have it in Transition year &amp; even if 10% opted for it –would it mean more “?</a:t>
            </a:r>
          </a:p>
          <a:p>
            <a:endParaRPr lang="en-IE" altLang="en-US" b="1" dirty="0">
              <a:solidFill>
                <a:schemeClr val="bg1"/>
              </a:solidFill>
            </a:endParaRPr>
          </a:p>
          <a:p>
            <a:r>
              <a:rPr lang="en-IE" altLang="en-US" b="1" i="1" dirty="0">
                <a:solidFill>
                  <a:schemeClr val="bg1"/>
                </a:solidFill>
              </a:rPr>
              <a:t> “One or two chose not to be confirmed in this parish. Do we need to look at Confirmation in the context of all the sacraments of initiation especially Baptism which has no serious preparation &amp; is mostly seen  as a celebration of birth- the blessing of new life?”</a:t>
            </a:r>
          </a:p>
        </p:txBody>
      </p:sp>
    </p:spTree>
    <p:extLst>
      <p:ext uri="{BB962C8B-B14F-4D97-AF65-F5344CB8AC3E}">
        <p14:creationId xmlns:p14="http://schemas.microsoft.com/office/powerpoint/2010/main" val="3937679279"/>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9" name="TextBox 8"/>
          <p:cNvSpPr txBox="1"/>
          <p:nvPr/>
        </p:nvSpPr>
        <p:spPr>
          <a:xfrm>
            <a:off x="314325" y="889391"/>
            <a:ext cx="17714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2" name="Rectangle 1"/>
          <p:cNvSpPr/>
          <p:nvPr/>
        </p:nvSpPr>
        <p:spPr>
          <a:xfrm>
            <a:off x="1805797" y="1653550"/>
            <a:ext cx="7640128" cy="1200329"/>
          </a:xfrm>
          <a:prstGeom prst="rect">
            <a:avLst/>
          </a:prstGeom>
        </p:spPr>
        <p:txBody>
          <a:bodyPr wrap="square">
            <a:spAutoFit/>
          </a:bodyPr>
          <a:lstStyle/>
          <a:p>
            <a:r>
              <a:rPr lang="en-IE" altLang="en-US" b="1" dirty="0">
                <a:solidFill>
                  <a:schemeClr val="bg1"/>
                </a:solidFill>
              </a:rPr>
              <a:t>“ Sense of relief after the celebration due to the uncertainty right up to the end. Momentum was lost over the summer and was hard to rebuild . A blend of the old &amp; the new is probably the way forward. I would still like the bishop to do Confirmation. It makes it more memorable &amp; special”.</a:t>
            </a:r>
            <a:endParaRPr lang="en-IE" dirty="0">
              <a:solidFill>
                <a:schemeClr val="bg1"/>
              </a:solidFill>
            </a:endParaRPr>
          </a:p>
        </p:txBody>
      </p:sp>
      <p:sp>
        <p:nvSpPr>
          <p:cNvPr id="3" name="Rectangle 2"/>
          <p:cNvSpPr/>
          <p:nvPr/>
        </p:nvSpPr>
        <p:spPr>
          <a:xfrm>
            <a:off x="1728159" y="3455269"/>
            <a:ext cx="8752936" cy="1477328"/>
          </a:xfrm>
          <a:prstGeom prst="rect">
            <a:avLst/>
          </a:prstGeom>
        </p:spPr>
        <p:txBody>
          <a:bodyPr wrap="square">
            <a:spAutoFit/>
          </a:bodyPr>
          <a:lstStyle/>
          <a:p>
            <a:r>
              <a:rPr lang="en-IE" altLang="en-US" b="1" i="1" dirty="0">
                <a:solidFill>
                  <a:schemeClr val="bg1"/>
                </a:solidFill>
              </a:rPr>
              <a:t>“Confirmations 2020 &amp; 2021 were really lovely , &amp; that has been the response from the candidates themselves and their parents , families and teachers. They all feel that without the “</a:t>
            </a:r>
            <a:r>
              <a:rPr lang="en-IE" altLang="en-US" b="1" i="1" dirty="0" err="1">
                <a:solidFill>
                  <a:schemeClr val="bg1"/>
                </a:solidFill>
              </a:rPr>
              <a:t>razzmataz”that</a:t>
            </a:r>
            <a:r>
              <a:rPr lang="en-IE" altLang="en-US" b="1" i="1" dirty="0">
                <a:solidFill>
                  <a:schemeClr val="bg1"/>
                </a:solidFill>
              </a:rPr>
              <a:t> went on in former years, the candidates and families could actually focus &amp; concentrate on celebrating the sacrament, and also enjoy the experience!                                                                   It is definitely the way to go in the future”. </a:t>
            </a:r>
          </a:p>
        </p:txBody>
      </p:sp>
    </p:spTree>
    <p:extLst>
      <p:ext uri="{BB962C8B-B14F-4D97-AF65-F5344CB8AC3E}">
        <p14:creationId xmlns:p14="http://schemas.microsoft.com/office/powerpoint/2010/main" val="3825928923"/>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9" name="TextBox 8"/>
          <p:cNvSpPr txBox="1"/>
          <p:nvPr/>
        </p:nvSpPr>
        <p:spPr>
          <a:xfrm>
            <a:off x="314325" y="889391"/>
            <a:ext cx="17714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2" name="Rectangle 1"/>
          <p:cNvSpPr/>
          <p:nvPr/>
        </p:nvSpPr>
        <p:spPr>
          <a:xfrm>
            <a:off x="1759789" y="1428359"/>
            <a:ext cx="8729932" cy="2031325"/>
          </a:xfrm>
          <a:prstGeom prst="rect">
            <a:avLst/>
          </a:prstGeom>
        </p:spPr>
        <p:txBody>
          <a:bodyPr wrap="square">
            <a:spAutoFit/>
          </a:bodyPr>
          <a:lstStyle/>
          <a:p>
            <a:r>
              <a:rPr lang="en-IE" altLang="en-US" b="1" dirty="0">
                <a:solidFill>
                  <a:schemeClr val="bg1"/>
                </a:solidFill>
              </a:rPr>
              <a:t>“The tight gatherings , talking and fashion parade was absent</a:t>
            </a:r>
            <a:r>
              <a:rPr lang="en-IE" altLang="en-US" b="1" dirty="0" smtClean="0">
                <a:solidFill>
                  <a:schemeClr val="bg1"/>
                </a:solidFill>
              </a:rPr>
              <a:t>. The </a:t>
            </a:r>
            <a:r>
              <a:rPr lang="en-IE" altLang="en-US" b="1" dirty="0">
                <a:solidFill>
                  <a:schemeClr val="bg1"/>
                </a:solidFill>
              </a:rPr>
              <a:t>crowd gatherings around doors was a welcome absence. The simplicity of the gathering outside the church was impressive after the ceremony . Families had their own arrangements for after, which left the church ceremony more of a sacramental celebration. We need to explore ways to involve some of the candidates in the ceremony to pump more positive energy into it . The big plus in this method of celebrating the sacrament is that the focus is on the  spiritual side of the day.”</a:t>
            </a:r>
            <a:endParaRPr lang="en-IE" altLang="en-US" dirty="0">
              <a:solidFill>
                <a:schemeClr val="bg1"/>
              </a:solidFill>
            </a:endParaRPr>
          </a:p>
        </p:txBody>
      </p:sp>
      <p:sp>
        <p:nvSpPr>
          <p:cNvPr id="3" name="Rectangle 2"/>
          <p:cNvSpPr/>
          <p:nvPr/>
        </p:nvSpPr>
        <p:spPr>
          <a:xfrm>
            <a:off x="2754702" y="4183659"/>
            <a:ext cx="6096000" cy="923330"/>
          </a:xfrm>
          <a:prstGeom prst="rect">
            <a:avLst/>
          </a:prstGeom>
        </p:spPr>
        <p:txBody>
          <a:bodyPr>
            <a:spAutoFit/>
          </a:bodyPr>
          <a:lstStyle/>
          <a:p>
            <a:r>
              <a:rPr lang="en-IE" altLang="en-US" b="1" i="1" dirty="0">
                <a:solidFill>
                  <a:schemeClr val="bg1"/>
                </a:solidFill>
              </a:rPr>
              <a:t> “Having Confirmation in Secondary school worked well for us ,primarily due to the fact that we have a very  good school chaplain”.</a:t>
            </a:r>
            <a:endParaRPr lang="en-IE" dirty="0">
              <a:solidFill>
                <a:schemeClr val="bg1"/>
              </a:solidFill>
            </a:endParaRPr>
          </a:p>
        </p:txBody>
      </p:sp>
    </p:spTree>
    <p:extLst>
      <p:ext uri="{BB962C8B-B14F-4D97-AF65-F5344CB8AC3E}">
        <p14:creationId xmlns:p14="http://schemas.microsoft.com/office/powerpoint/2010/main" val="82304236"/>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361661" y="529806"/>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8" name="TextBox 7"/>
          <p:cNvSpPr txBox="1"/>
          <p:nvPr/>
        </p:nvSpPr>
        <p:spPr>
          <a:xfrm>
            <a:off x="607576" y="1085519"/>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2" name="Rectangle 1"/>
          <p:cNvSpPr/>
          <p:nvPr/>
        </p:nvSpPr>
        <p:spPr>
          <a:xfrm>
            <a:off x="1917938" y="2083627"/>
            <a:ext cx="9026287" cy="2862322"/>
          </a:xfrm>
          <a:prstGeom prst="rect">
            <a:avLst/>
          </a:prstGeom>
        </p:spPr>
        <p:txBody>
          <a:bodyPr wrap="square">
            <a:spAutoFit/>
          </a:bodyPr>
          <a:lstStyle/>
          <a:p>
            <a:r>
              <a:rPr lang="en-IE" altLang="en-US" b="1" dirty="0">
                <a:solidFill>
                  <a:schemeClr val="bg1"/>
                </a:solidFill>
              </a:rPr>
              <a:t>“Confirmation to be celebrated at parish level by local priests. Fixture of dates and times could be similar across a pastoral area which would highlight a sense of unity. A discussion to take place at pastoral area level in our diocese in relation to best practice after the </a:t>
            </a:r>
            <a:r>
              <a:rPr lang="en-IE" altLang="en-US" b="1" dirty="0" err="1">
                <a:solidFill>
                  <a:schemeClr val="bg1"/>
                </a:solidFill>
              </a:rPr>
              <a:t>Covid</a:t>
            </a:r>
            <a:r>
              <a:rPr lang="en-IE" altLang="en-US" b="1" dirty="0">
                <a:solidFill>
                  <a:schemeClr val="bg1"/>
                </a:solidFill>
              </a:rPr>
              <a:t> experience. A move away from the school based sacrament with a definite emphasis on parents and parish working together. In saying this , the input , support and wisdom of teachers must always be included</a:t>
            </a:r>
            <a:r>
              <a:rPr lang="en-IE" altLang="en-US" b="1" dirty="0" smtClean="0">
                <a:solidFill>
                  <a:schemeClr val="bg1"/>
                </a:solidFill>
              </a:rPr>
              <a:t>”.</a:t>
            </a:r>
          </a:p>
          <a:p>
            <a:endParaRPr lang="en-IE" altLang="en-US" b="1" dirty="0">
              <a:solidFill>
                <a:schemeClr val="bg1"/>
              </a:solidFill>
            </a:endParaRPr>
          </a:p>
          <a:p>
            <a:endParaRPr lang="en-IE" altLang="en-US" b="1" dirty="0">
              <a:solidFill>
                <a:schemeClr val="bg1"/>
              </a:solidFill>
            </a:endParaRPr>
          </a:p>
          <a:p>
            <a:endParaRPr lang="en-IE" altLang="en-US" b="1" dirty="0">
              <a:solidFill>
                <a:schemeClr val="bg1"/>
              </a:solidFill>
            </a:endParaRPr>
          </a:p>
          <a:p>
            <a:r>
              <a:rPr lang="en-IE" altLang="en-US" b="1" i="1" dirty="0">
                <a:solidFill>
                  <a:schemeClr val="bg1"/>
                </a:solidFill>
              </a:rPr>
              <a:t>“To be honest it’s made me to know more about the families of candidates.”</a:t>
            </a:r>
          </a:p>
        </p:txBody>
      </p:sp>
    </p:spTree>
    <p:extLst>
      <p:ext uri="{BB962C8B-B14F-4D97-AF65-F5344CB8AC3E}">
        <p14:creationId xmlns:p14="http://schemas.microsoft.com/office/powerpoint/2010/main" val="17775915"/>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852038" y="426289"/>
            <a:ext cx="9334500" cy="707886"/>
          </a:xfrm>
          <a:prstGeom prst="rect">
            <a:avLst/>
          </a:prstGeom>
          <a:noFill/>
        </p:spPr>
        <p:txBody>
          <a:bodyPr wrap="square" rtlCol="0">
            <a:spAutoFit/>
          </a:bodyPr>
          <a:lstStyle/>
          <a:p>
            <a:r>
              <a:rPr lang="en-IE" sz="2000" b="1" dirty="0">
                <a:solidFill>
                  <a:schemeClr val="bg1"/>
                </a:solidFill>
              </a:rPr>
              <a:t>R</a:t>
            </a:r>
            <a:r>
              <a:rPr lang="en-IE" sz="2000" b="1" dirty="0" smtClean="0">
                <a:solidFill>
                  <a:schemeClr val="bg1"/>
                </a:solidFill>
              </a:rPr>
              <a:t>esponses of young people who received the Sacramental of Confirmation in </a:t>
            </a:r>
            <a:r>
              <a:rPr lang="en-IE" sz="2000" b="1" dirty="0" smtClean="0">
                <a:solidFill>
                  <a:schemeClr val="bg1"/>
                </a:solidFill>
              </a:rPr>
              <a:t>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8" name="TextBox 7"/>
          <p:cNvSpPr txBox="1"/>
          <p:nvPr/>
        </p:nvSpPr>
        <p:spPr>
          <a:xfrm>
            <a:off x="1763516" y="1439202"/>
            <a:ext cx="5911234" cy="2862322"/>
          </a:xfrm>
          <a:prstGeom prst="rect">
            <a:avLst/>
          </a:prstGeom>
          <a:noFill/>
        </p:spPr>
        <p:txBody>
          <a:bodyPr wrap="none" rtlCol="0">
            <a:spAutoFit/>
          </a:bodyPr>
          <a:lstStyle/>
          <a:p>
            <a:pPr fontAlgn="base"/>
            <a:r>
              <a:rPr lang="en-US" b="1" dirty="0">
                <a:solidFill>
                  <a:schemeClr val="accent5">
                    <a:lumMod val="60000"/>
                    <a:lumOff val="40000"/>
                  </a:schemeClr>
                </a:solidFill>
              </a:rPr>
              <a:t>Q1 – Most difficult thing about confirmation this past year?</a:t>
            </a:r>
            <a:r>
              <a:rPr lang="en-US" dirty="0">
                <a:solidFill>
                  <a:schemeClr val="bg1"/>
                </a:solidFill>
              </a:rPr>
              <a:t> </a:t>
            </a:r>
            <a:endParaRPr lang="en-US" dirty="0" smtClean="0">
              <a:solidFill>
                <a:schemeClr val="bg1"/>
              </a:solidFill>
            </a:endParaRPr>
          </a:p>
          <a:p>
            <a:pPr fontAlgn="base"/>
            <a:endParaRPr lang="en-US" dirty="0">
              <a:solidFill>
                <a:schemeClr val="bg1"/>
              </a:solidFill>
            </a:endParaRPr>
          </a:p>
          <a:p>
            <a:pPr fontAlgn="base"/>
            <a:r>
              <a:rPr lang="en-US" dirty="0">
                <a:solidFill>
                  <a:schemeClr val="bg1"/>
                </a:solidFill>
              </a:rPr>
              <a:t>Change of dates was confusing </a:t>
            </a:r>
          </a:p>
          <a:p>
            <a:pPr fontAlgn="base"/>
            <a:r>
              <a:rPr lang="en-US" dirty="0">
                <a:solidFill>
                  <a:schemeClr val="bg1"/>
                </a:solidFill>
              </a:rPr>
              <a:t>Reading the prayer out loud </a:t>
            </a:r>
          </a:p>
          <a:p>
            <a:pPr fontAlgn="base"/>
            <a:r>
              <a:rPr lang="en-US" dirty="0">
                <a:solidFill>
                  <a:schemeClr val="bg1"/>
                </a:solidFill>
              </a:rPr>
              <a:t>Not having everybody there that they wanted </a:t>
            </a:r>
          </a:p>
          <a:p>
            <a:pPr fontAlgn="base"/>
            <a:r>
              <a:rPr lang="en-US" dirty="0">
                <a:solidFill>
                  <a:schemeClr val="bg1"/>
                </a:solidFill>
              </a:rPr>
              <a:t>Not being able to practice </a:t>
            </a:r>
          </a:p>
          <a:p>
            <a:pPr fontAlgn="base"/>
            <a:r>
              <a:rPr lang="en-US" dirty="0">
                <a:solidFill>
                  <a:schemeClr val="bg1"/>
                </a:solidFill>
              </a:rPr>
              <a:t>Not knowing if/when it would go ahead </a:t>
            </a:r>
          </a:p>
          <a:p>
            <a:pPr fontAlgn="base"/>
            <a:r>
              <a:rPr lang="en-US" dirty="0">
                <a:solidFill>
                  <a:schemeClr val="bg1"/>
                </a:solidFill>
              </a:rPr>
              <a:t>It felt rushed and therefore not important </a:t>
            </a:r>
            <a:endParaRPr lang="en-US" dirty="0" smtClean="0">
              <a:solidFill>
                <a:schemeClr val="bg1"/>
              </a:solidFill>
            </a:endParaRPr>
          </a:p>
          <a:p>
            <a:pPr fontAlgn="base"/>
            <a:r>
              <a:rPr lang="en-US" dirty="0"/>
              <a:t> </a:t>
            </a:r>
            <a:r>
              <a:rPr lang="en-US" dirty="0" smtClean="0">
                <a:solidFill>
                  <a:schemeClr val="bg1"/>
                </a:solidFill>
              </a:rPr>
              <a:t>Not getting the chance to prepare properly</a:t>
            </a:r>
          </a:p>
          <a:p>
            <a:pPr fontAlgn="base"/>
            <a:r>
              <a:rPr lang="en-US" dirty="0" smtClean="0">
                <a:solidFill>
                  <a:schemeClr val="bg1"/>
                </a:solidFill>
              </a:rPr>
              <a:t>Midweek confirmation not convenient </a:t>
            </a:r>
            <a:endParaRPr lang="en-US" dirty="0">
              <a:solidFill>
                <a:schemeClr val="bg1"/>
              </a:solidFill>
            </a:endParaRPr>
          </a:p>
        </p:txBody>
      </p:sp>
    </p:spTree>
    <p:extLst>
      <p:ext uri="{BB962C8B-B14F-4D97-AF65-F5344CB8AC3E}">
        <p14:creationId xmlns:p14="http://schemas.microsoft.com/office/powerpoint/2010/main" val="917421496"/>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852038" y="426289"/>
            <a:ext cx="9334500" cy="707886"/>
          </a:xfrm>
          <a:prstGeom prst="rect">
            <a:avLst/>
          </a:prstGeom>
          <a:noFill/>
        </p:spPr>
        <p:txBody>
          <a:bodyPr wrap="square" rtlCol="0">
            <a:spAutoFit/>
          </a:bodyPr>
          <a:lstStyle/>
          <a:p>
            <a:r>
              <a:rPr lang="en-IE" sz="2000" b="1" dirty="0">
                <a:solidFill>
                  <a:schemeClr val="bg1"/>
                </a:solidFill>
              </a:rPr>
              <a:t>R</a:t>
            </a:r>
            <a:r>
              <a:rPr lang="en-IE" sz="2000" b="1" dirty="0" smtClean="0">
                <a:solidFill>
                  <a:schemeClr val="bg1"/>
                </a:solidFill>
              </a:rPr>
              <a:t>esponses of young people who received the Sacramental of Confirmation in </a:t>
            </a:r>
            <a:r>
              <a:rPr lang="en-IE" sz="2000" b="1" dirty="0" smtClean="0">
                <a:solidFill>
                  <a:schemeClr val="bg1"/>
                </a:solidFill>
              </a:rPr>
              <a:t>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2" name="Rectangle 1"/>
          <p:cNvSpPr/>
          <p:nvPr/>
        </p:nvSpPr>
        <p:spPr>
          <a:xfrm>
            <a:off x="1331344" y="1585202"/>
            <a:ext cx="6096000" cy="2308324"/>
          </a:xfrm>
          <a:prstGeom prst="rect">
            <a:avLst/>
          </a:prstGeom>
        </p:spPr>
        <p:txBody>
          <a:bodyPr>
            <a:spAutoFit/>
          </a:bodyPr>
          <a:lstStyle/>
          <a:p>
            <a:pPr fontAlgn="base"/>
            <a:r>
              <a:rPr lang="en-US" b="1" dirty="0">
                <a:solidFill>
                  <a:schemeClr val="accent5">
                    <a:lumMod val="60000"/>
                    <a:lumOff val="40000"/>
                  </a:schemeClr>
                </a:solidFill>
                <a:latin typeface="Calibri" panose="020F0502020204030204" pitchFamily="34" charset="0"/>
              </a:rPr>
              <a:t>Q2 – Most positive memory? </a:t>
            </a:r>
            <a:endParaRPr lang="en-US" b="1" dirty="0" smtClean="0">
              <a:solidFill>
                <a:schemeClr val="accent5">
                  <a:lumMod val="60000"/>
                  <a:lumOff val="40000"/>
                </a:schemeClr>
              </a:solidFill>
              <a:latin typeface="Calibri" panose="020F0502020204030204" pitchFamily="34" charset="0"/>
            </a:endParaRPr>
          </a:p>
          <a:p>
            <a:pPr fontAlgn="base"/>
            <a:endParaRPr lang="en-US" b="1" dirty="0">
              <a:solidFill>
                <a:schemeClr val="accent5">
                  <a:lumMod val="60000"/>
                  <a:lumOff val="40000"/>
                </a:schemeClr>
              </a:solidFill>
              <a:latin typeface="Segoe UI" panose="020B0502040204020203" pitchFamily="34" charset="0"/>
            </a:endParaRPr>
          </a:p>
          <a:p>
            <a:pPr fontAlgn="base">
              <a:buFont typeface="Arial" panose="020B0604020202020204" pitchFamily="34" charset="0"/>
              <a:buChar char="•"/>
            </a:pPr>
            <a:r>
              <a:rPr lang="en-US" dirty="0">
                <a:solidFill>
                  <a:schemeClr val="bg1"/>
                </a:solidFill>
                <a:latin typeface="Calibri" panose="020F0502020204030204" pitchFamily="34" charset="0"/>
              </a:rPr>
              <a:t>To receive the sacrament </a:t>
            </a:r>
          </a:p>
          <a:p>
            <a:pPr fontAlgn="base">
              <a:buFont typeface="Arial" panose="020B0604020202020204" pitchFamily="34" charset="0"/>
              <a:buChar char="•"/>
            </a:pPr>
            <a:r>
              <a:rPr lang="en-US" dirty="0">
                <a:solidFill>
                  <a:schemeClr val="bg1"/>
                </a:solidFill>
                <a:latin typeface="Calibri" panose="020F0502020204030204" pitchFamily="34" charset="0"/>
              </a:rPr>
              <a:t>Meeting up with friends &amp; family </a:t>
            </a:r>
          </a:p>
          <a:p>
            <a:pPr fontAlgn="base">
              <a:buFont typeface="Arial" panose="020B0604020202020204" pitchFamily="34" charset="0"/>
              <a:buChar char="•"/>
            </a:pPr>
            <a:r>
              <a:rPr lang="en-US" dirty="0">
                <a:solidFill>
                  <a:schemeClr val="bg1"/>
                </a:solidFill>
                <a:latin typeface="Calibri" panose="020F0502020204030204" pitchFamily="34" charset="0"/>
              </a:rPr>
              <a:t>Having fun with classmates/friends </a:t>
            </a:r>
          </a:p>
          <a:p>
            <a:pPr fontAlgn="base">
              <a:buFont typeface="Arial" panose="020B0604020202020204" pitchFamily="34" charset="0"/>
              <a:buChar char="•"/>
            </a:pPr>
            <a:r>
              <a:rPr lang="en-US" dirty="0">
                <a:solidFill>
                  <a:schemeClr val="bg1"/>
                </a:solidFill>
                <a:latin typeface="Calibri" panose="020F0502020204030204" pitchFamily="34" charset="0"/>
              </a:rPr>
              <a:t>Being supported by family </a:t>
            </a:r>
          </a:p>
          <a:p>
            <a:pPr fontAlgn="base">
              <a:buFont typeface="Arial" panose="020B0604020202020204" pitchFamily="34" charset="0"/>
              <a:buChar char="•"/>
            </a:pPr>
            <a:r>
              <a:rPr lang="en-US" dirty="0">
                <a:solidFill>
                  <a:schemeClr val="bg1"/>
                </a:solidFill>
                <a:latin typeface="Calibri" panose="020F0502020204030204" pitchFamily="34" charset="0"/>
              </a:rPr>
              <a:t>Putting the hand on your shoulder </a:t>
            </a:r>
          </a:p>
          <a:p>
            <a:pPr fontAlgn="base">
              <a:buFont typeface="Arial" panose="020B0604020202020204" pitchFamily="34" charset="0"/>
              <a:buChar char="•"/>
            </a:pPr>
            <a:r>
              <a:rPr lang="en-US" dirty="0">
                <a:solidFill>
                  <a:schemeClr val="bg1"/>
                </a:solidFill>
                <a:latin typeface="Calibri" panose="020F0502020204030204" pitchFamily="34" charset="0"/>
              </a:rPr>
              <a:t>Hearing the story of my grandfather’s confirmation </a:t>
            </a:r>
            <a:endParaRPr lang="en-US" b="0" i="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606496030"/>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852038" y="426289"/>
            <a:ext cx="9334500" cy="707886"/>
          </a:xfrm>
          <a:prstGeom prst="rect">
            <a:avLst/>
          </a:prstGeom>
          <a:noFill/>
        </p:spPr>
        <p:txBody>
          <a:bodyPr wrap="square" rtlCol="0">
            <a:spAutoFit/>
          </a:bodyPr>
          <a:lstStyle/>
          <a:p>
            <a:r>
              <a:rPr lang="en-IE" sz="2000" b="1" dirty="0">
                <a:solidFill>
                  <a:schemeClr val="bg1"/>
                </a:solidFill>
              </a:rPr>
              <a:t>R</a:t>
            </a:r>
            <a:r>
              <a:rPr lang="en-IE" sz="2000" b="1" dirty="0" smtClean="0">
                <a:solidFill>
                  <a:schemeClr val="bg1"/>
                </a:solidFill>
              </a:rPr>
              <a:t>esponses of young people who received the Sacramental of Confirmation in </a:t>
            </a:r>
            <a:r>
              <a:rPr lang="en-IE" sz="2000" b="1" dirty="0" smtClean="0">
                <a:solidFill>
                  <a:schemeClr val="bg1"/>
                </a:solidFill>
              </a:rPr>
              <a:t>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2" name="Rectangle 1"/>
          <p:cNvSpPr/>
          <p:nvPr/>
        </p:nvSpPr>
        <p:spPr>
          <a:xfrm>
            <a:off x="3048000" y="2274838"/>
            <a:ext cx="6096000" cy="3416320"/>
          </a:xfrm>
          <a:prstGeom prst="rect">
            <a:avLst/>
          </a:prstGeom>
        </p:spPr>
        <p:txBody>
          <a:bodyPr>
            <a:spAutoFit/>
          </a:bodyPr>
          <a:lstStyle/>
          <a:p>
            <a:pPr fontAlgn="base"/>
            <a:r>
              <a:rPr lang="en-US" dirty="0">
                <a:solidFill>
                  <a:schemeClr val="accent5">
                    <a:lumMod val="60000"/>
                    <a:lumOff val="40000"/>
                  </a:schemeClr>
                </a:solidFill>
                <a:latin typeface="Calibri" panose="020F0502020204030204" pitchFamily="34" charset="0"/>
              </a:rPr>
              <a:t>Q3 – What confirmation means to them? </a:t>
            </a:r>
            <a:endParaRPr lang="en-US" dirty="0" smtClean="0">
              <a:solidFill>
                <a:schemeClr val="accent5">
                  <a:lumMod val="60000"/>
                  <a:lumOff val="40000"/>
                </a:schemeClr>
              </a:solidFill>
              <a:latin typeface="Calibri" panose="020F0502020204030204" pitchFamily="34" charset="0"/>
            </a:endParaRPr>
          </a:p>
          <a:p>
            <a:pPr fontAlgn="base"/>
            <a:endParaRPr lang="en-US" dirty="0">
              <a:solidFill>
                <a:schemeClr val="accent5">
                  <a:lumMod val="60000"/>
                  <a:lumOff val="40000"/>
                </a:schemeClr>
              </a:solidFill>
              <a:latin typeface="Segoe UI" panose="020B0502040204020203" pitchFamily="34" charset="0"/>
            </a:endParaRPr>
          </a:p>
          <a:p>
            <a:pPr fontAlgn="base">
              <a:buFont typeface="Arial" panose="020B0604020202020204" pitchFamily="34" charset="0"/>
              <a:buChar char="•"/>
            </a:pPr>
            <a:r>
              <a:rPr lang="en-US" dirty="0">
                <a:solidFill>
                  <a:schemeClr val="bg1"/>
                </a:solidFill>
                <a:latin typeface="Calibri" panose="020F0502020204030204" pitchFamily="34" charset="0"/>
              </a:rPr>
              <a:t>It’s important – it will help me during my life &amp; help me to be kind </a:t>
            </a:r>
          </a:p>
          <a:p>
            <a:pPr fontAlgn="base">
              <a:buFont typeface="Arial" panose="020B0604020202020204" pitchFamily="34" charset="0"/>
              <a:buChar char="•"/>
            </a:pPr>
            <a:r>
              <a:rPr lang="en-US" dirty="0">
                <a:solidFill>
                  <a:schemeClr val="bg1"/>
                </a:solidFill>
                <a:latin typeface="Calibri" panose="020F0502020204030204" pitchFamily="34" charset="0"/>
              </a:rPr>
              <a:t>You become an adult member of the church – confirmed as a Christian </a:t>
            </a:r>
          </a:p>
          <a:p>
            <a:pPr fontAlgn="base">
              <a:buFont typeface="Arial" panose="020B0604020202020204" pitchFamily="34" charset="0"/>
              <a:buChar char="•"/>
            </a:pPr>
            <a:r>
              <a:rPr lang="en-US" dirty="0">
                <a:solidFill>
                  <a:schemeClr val="bg1"/>
                </a:solidFill>
                <a:latin typeface="Calibri" panose="020F0502020204030204" pitchFamily="34" charset="0"/>
              </a:rPr>
              <a:t>It means I am now part of God’s family </a:t>
            </a:r>
          </a:p>
          <a:p>
            <a:pPr fontAlgn="base">
              <a:buFont typeface="Arial" panose="020B0604020202020204" pitchFamily="34" charset="0"/>
              <a:buChar char="•"/>
            </a:pPr>
            <a:r>
              <a:rPr lang="en-US" dirty="0">
                <a:solidFill>
                  <a:schemeClr val="bg1"/>
                </a:solidFill>
                <a:latin typeface="Calibri" panose="020F0502020204030204" pitchFamily="34" charset="0"/>
              </a:rPr>
              <a:t>Special occasion in their life </a:t>
            </a:r>
          </a:p>
          <a:p>
            <a:pPr fontAlgn="base">
              <a:buFont typeface="Arial" panose="020B0604020202020204" pitchFamily="34" charset="0"/>
              <a:buChar char="•"/>
            </a:pPr>
            <a:r>
              <a:rPr lang="en-US" dirty="0">
                <a:solidFill>
                  <a:schemeClr val="bg1"/>
                </a:solidFill>
                <a:latin typeface="Calibri" panose="020F0502020204030204" pitchFamily="34" charset="0"/>
              </a:rPr>
              <a:t>To live a good </a:t>
            </a:r>
            <a:r>
              <a:rPr lang="en-US" dirty="0" smtClean="0">
                <a:solidFill>
                  <a:schemeClr val="bg1"/>
                </a:solidFill>
                <a:latin typeface="Calibri" panose="020F0502020204030204" pitchFamily="34" charset="0"/>
              </a:rPr>
              <a:t>life</a:t>
            </a:r>
          </a:p>
          <a:p>
            <a:pPr fontAlgn="base">
              <a:buFont typeface="Arial" panose="020B0604020202020204" pitchFamily="34" charset="0"/>
              <a:buChar char="•"/>
            </a:pPr>
            <a:r>
              <a:rPr lang="en-US" dirty="0" smtClean="0">
                <a:solidFill>
                  <a:schemeClr val="bg1"/>
                </a:solidFill>
                <a:latin typeface="Calibri" panose="020F0502020204030204" pitchFamily="34" charset="0"/>
              </a:rPr>
              <a:t>Brings them closer to God as Christians </a:t>
            </a:r>
          </a:p>
          <a:p>
            <a:pPr fontAlgn="base">
              <a:buFont typeface="Arial" panose="020B0604020202020204" pitchFamily="34" charset="0"/>
              <a:buChar char="•"/>
            </a:pPr>
            <a:r>
              <a:rPr lang="en-US" dirty="0" smtClean="0">
                <a:solidFill>
                  <a:schemeClr val="bg1"/>
                </a:solidFill>
                <a:latin typeface="Calibri" panose="020F0502020204030204" pitchFamily="34" charset="0"/>
              </a:rPr>
              <a:t>Makes them a more mature member of the parish</a:t>
            </a:r>
          </a:p>
          <a:p>
            <a:pPr fontAlgn="base">
              <a:buFont typeface="Arial" panose="020B0604020202020204" pitchFamily="34" charset="0"/>
              <a:buChar char="•"/>
            </a:pPr>
            <a:r>
              <a:rPr lang="en-US" dirty="0">
                <a:solidFill>
                  <a:schemeClr val="bg1"/>
                </a:solidFill>
                <a:latin typeface="Calibri" panose="020F0502020204030204" pitchFamily="34" charset="0"/>
              </a:rPr>
              <a:t> </a:t>
            </a:r>
            <a:r>
              <a:rPr lang="en-US" dirty="0" smtClean="0">
                <a:solidFill>
                  <a:schemeClr val="bg1"/>
                </a:solidFill>
                <a:latin typeface="Calibri" panose="020F0502020204030204" pitchFamily="34" charset="0"/>
              </a:rPr>
              <a:t>5 students believe it didn’t mean anything to them </a:t>
            </a:r>
            <a:r>
              <a:rPr lang="en-US" dirty="0">
                <a:solidFill>
                  <a:schemeClr val="bg1"/>
                </a:solidFill>
                <a:latin typeface="Calibri" panose="020F0502020204030204" pitchFamily="34" charset="0"/>
              </a:rPr>
              <a:t> </a:t>
            </a:r>
            <a:endParaRPr lang="en-US" b="0" i="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187556002"/>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852038" y="426289"/>
            <a:ext cx="9334500" cy="707886"/>
          </a:xfrm>
          <a:prstGeom prst="rect">
            <a:avLst/>
          </a:prstGeom>
          <a:noFill/>
        </p:spPr>
        <p:txBody>
          <a:bodyPr wrap="square" rtlCol="0">
            <a:spAutoFit/>
          </a:bodyPr>
          <a:lstStyle/>
          <a:p>
            <a:r>
              <a:rPr lang="en-IE" sz="2000" b="1" dirty="0">
                <a:solidFill>
                  <a:schemeClr val="bg1"/>
                </a:solidFill>
              </a:rPr>
              <a:t>R</a:t>
            </a:r>
            <a:r>
              <a:rPr lang="en-IE" sz="2000" b="1" dirty="0" smtClean="0">
                <a:solidFill>
                  <a:schemeClr val="bg1"/>
                </a:solidFill>
              </a:rPr>
              <a:t>esponses of young people who received the Sacramental of Confirmation in </a:t>
            </a:r>
            <a:r>
              <a:rPr lang="en-IE" sz="2000" b="1" dirty="0" smtClean="0">
                <a:solidFill>
                  <a:schemeClr val="bg1"/>
                </a:solidFill>
              </a:rPr>
              <a:t>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2" name="Rectangle 1"/>
          <p:cNvSpPr/>
          <p:nvPr/>
        </p:nvSpPr>
        <p:spPr>
          <a:xfrm>
            <a:off x="2619375" y="1705972"/>
            <a:ext cx="6096000" cy="3416320"/>
          </a:xfrm>
          <a:prstGeom prst="rect">
            <a:avLst/>
          </a:prstGeom>
        </p:spPr>
        <p:txBody>
          <a:bodyPr>
            <a:spAutoFit/>
          </a:bodyPr>
          <a:lstStyle/>
          <a:p>
            <a:pPr fontAlgn="base"/>
            <a:r>
              <a:rPr lang="en-US" b="1" dirty="0">
                <a:solidFill>
                  <a:schemeClr val="accent5">
                    <a:lumMod val="60000"/>
                    <a:lumOff val="40000"/>
                  </a:schemeClr>
                </a:solidFill>
                <a:latin typeface="Calibri" panose="020F0502020204030204" pitchFamily="34" charset="0"/>
              </a:rPr>
              <a:t>Q4 – When have you seen the holy spirit in action? </a:t>
            </a:r>
            <a:endParaRPr lang="en-US" b="1" dirty="0" smtClean="0">
              <a:solidFill>
                <a:schemeClr val="accent5">
                  <a:lumMod val="60000"/>
                  <a:lumOff val="40000"/>
                </a:schemeClr>
              </a:solidFill>
              <a:latin typeface="Calibri" panose="020F0502020204030204" pitchFamily="34" charset="0"/>
            </a:endParaRPr>
          </a:p>
          <a:p>
            <a:pPr fontAlgn="base"/>
            <a:endParaRPr lang="en-US" dirty="0">
              <a:solidFill>
                <a:schemeClr val="accent5">
                  <a:lumMod val="60000"/>
                  <a:lumOff val="40000"/>
                </a:schemeClr>
              </a:solidFill>
              <a:latin typeface="Segoe UI" panose="020B0502040204020203" pitchFamily="34" charset="0"/>
            </a:endParaRPr>
          </a:p>
          <a:p>
            <a:pPr fontAlgn="base">
              <a:buFont typeface="Arial" panose="020B0604020202020204" pitchFamily="34" charset="0"/>
              <a:buChar char="•"/>
            </a:pPr>
            <a:r>
              <a:rPr lang="en-US" dirty="0">
                <a:solidFill>
                  <a:schemeClr val="bg1"/>
                </a:solidFill>
                <a:latin typeface="Calibri" panose="020F0502020204030204" pitchFamily="34" charset="0"/>
              </a:rPr>
              <a:t>In making new friends </a:t>
            </a:r>
          </a:p>
          <a:p>
            <a:pPr fontAlgn="base">
              <a:buFont typeface="Arial" panose="020B0604020202020204" pitchFamily="34" charset="0"/>
              <a:buChar char="•"/>
            </a:pPr>
            <a:r>
              <a:rPr lang="en-US" dirty="0">
                <a:solidFill>
                  <a:schemeClr val="bg1"/>
                </a:solidFill>
                <a:latin typeface="Calibri" panose="020F0502020204030204" pitchFamily="34" charset="0"/>
              </a:rPr>
              <a:t>Teachers and staff helping pupils </a:t>
            </a:r>
          </a:p>
          <a:p>
            <a:pPr fontAlgn="base">
              <a:buFont typeface="Arial" panose="020B0604020202020204" pitchFamily="34" charset="0"/>
              <a:buChar char="•"/>
            </a:pPr>
            <a:r>
              <a:rPr lang="en-US" dirty="0">
                <a:solidFill>
                  <a:schemeClr val="bg1"/>
                </a:solidFill>
                <a:latin typeface="Calibri" panose="020F0502020204030204" pitchFamily="34" charset="0"/>
              </a:rPr>
              <a:t>Kindness from other people </a:t>
            </a:r>
          </a:p>
          <a:p>
            <a:pPr fontAlgn="base">
              <a:buFont typeface="Arial" panose="020B0604020202020204" pitchFamily="34" charset="0"/>
              <a:buChar char="•"/>
            </a:pPr>
            <a:r>
              <a:rPr lang="en-US" dirty="0">
                <a:solidFill>
                  <a:schemeClr val="bg1"/>
                </a:solidFill>
                <a:latin typeface="Calibri" panose="020F0502020204030204" pitchFamily="34" charset="0"/>
              </a:rPr>
              <a:t>Courage to talk to people </a:t>
            </a:r>
          </a:p>
          <a:p>
            <a:pPr fontAlgn="base">
              <a:buFont typeface="Arial" panose="020B0604020202020204" pitchFamily="34" charset="0"/>
              <a:buChar char="•"/>
            </a:pPr>
            <a:r>
              <a:rPr lang="en-US" dirty="0">
                <a:solidFill>
                  <a:schemeClr val="bg1"/>
                </a:solidFill>
                <a:latin typeface="Calibri" panose="020F0502020204030204" pitchFamily="34" charset="0"/>
              </a:rPr>
              <a:t>Wisdom in my tests </a:t>
            </a:r>
          </a:p>
          <a:p>
            <a:pPr fontAlgn="base">
              <a:buFont typeface="Arial" panose="020B0604020202020204" pitchFamily="34" charset="0"/>
              <a:buChar char="•"/>
            </a:pPr>
            <a:r>
              <a:rPr lang="en-US" dirty="0">
                <a:solidFill>
                  <a:schemeClr val="bg1"/>
                </a:solidFill>
                <a:latin typeface="Calibri" panose="020F0502020204030204" pitchFamily="34" charset="0"/>
              </a:rPr>
              <a:t>Patience for others to finish their work </a:t>
            </a:r>
            <a:endParaRPr lang="en-US" dirty="0" smtClean="0">
              <a:solidFill>
                <a:schemeClr val="bg1"/>
              </a:solidFill>
              <a:latin typeface="Calibri" panose="020F0502020204030204" pitchFamily="34" charset="0"/>
            </a:endParaRPr>
          </a:p>
          <a:p>
            <a:pPr fontAlgn="base">
              <a:buFont typeface="Arial" panose="020B0604020202020204" pitchFamily="34" charset="0"/>
              <a:buChar char="•"/>
            </a:pPr>
            <a:r>
              <a:rPr lang="en-US" b="0" i="0" dirty="0" smtClean="0">
                <a:solidFill>
                  <a:schemeClr val="bg1"/>
                </a:solidFill>
                <a:effectLst/>
                <a:latin typeface="Calibri" panose="020F0502020204030204" pitchFamily="34" charset="0"/>
              </a:rPr>
              <a:t>Knowledge learning from fellow students</a:t>
            </a:r>
          </a:p>
          <a:p>
            <a:pPr fontAlgn="base">
              <a:buFont typeface="Arial" panose="020B0604020202020204" pitchFamily="34" charset="0"/>
              <a:buChar char="•"/>
            </a:pPr>
            <a:r>
              <a:rPr lang="en-US" dirty="0" smtClean="0">
                <a:solidFill>
                  <a:schemeClr val="bg1"/>
                </a:solidFill>
                <a:latin typeface="Calibri" panose="020F0502020204030204" pitchFamily="34" charset="0"/>
              </a:rPr>
              <a:t>Understanding in teachers patience with students</a:t>
            </a:r>
          </a:p>
          <a:p>
            <a:pPr fontAlgn="base">
              <a:buFont typeface="Arial" panose="020B0604020202020204" pitchFamily="34" charset="0"/>
              <a:buChar char="•"/>
            </a:pPr>
            <a:r>
              <a:rPr lang="en-US" dirty="0" smtClean="0">
                <a:solidFill>
                  <a:schemeClr val="bg1"/>
                </a:solidFill>
                <a:latin typeface="Calibri" panose="020F0502020204030204" pitchFamily="34" charset="0"/>
              </a:rPr>
              <a:t>Wisdom in teachers sharing their experiences over the years</a:t>
            </a:r>
          </a:p>
          <a:p>
            <a:pPr fontAlgn="base">
              <a:buFont typeface="Arial" panose="020B0604020202020204" pitchFamily="34" charset="0"/>
              <a:buChar char="•"/>
            </a:pPr>
            <a:r>
              <a:rPr lang="en-US" dirty="0" smtClean="0">
                <a:solidFill>
                  <a:schemeClr val="bg1"/>
                </a:solidFill>
                <a:latin typeface="Calibri" panose="020F0502020204030204" pitchFamily="34" charset="0"/>
              </a:rPr>
              <a:t> </a:t>
            </a:r>
            <a:endParaRPr lang="en-US" b="0" i="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518693276"/>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852038" y="426289"/>
            <a:ext cx="9334500" cy="707886"/>
          </a:xfrm>
          <a:prstGeom prst="rect">
            <a:avLst/>
          </a:prstGeom>
          <a:noFill/>
        </p:spPr>
        <p:txBody>
          <a:bodyPr wrap="square" rtlCol="0">
            <a:spAutoFit/>
          </a:bodyPr>
          <a:lstStyle/>
          <a:p>
            <a:r>
              <a:rPr lang="en-IE" sz="2000" b="1" dirty="0">
                <a:solidFill>
                  <a:schemeClr val="bg1"/>
                </a:solidFill>
              </a:rPr>
              <a:t>R</a:t>
            </a:r>
            <a:r>
              <a:rPr lang="en-IE" sz="2000" b="1" dirty="0" smtClean="0">
                <a:solidFill>
                  <a:schemeClr val="bg1"/>
                </a:solidFill>
              </a:rPr>
              <a:t>esponses of young people who received the Sacramental of Confirmation in </a:t>
            </a:r>
            <a:r>
              <a:rPr lang="en-IE" sz="2000" b="1" dirty="0" smtClean="0">
                <a:solidFill>
                  <a:schemeClr val="bg1"/>
                </a:solidFill>
              </a:rPr>
              <a:t>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2" name="Rectangle 1"/>
          <p:cNvSpPr/>
          <p:nvPr/>
        </p:nvSpPr>
        <p:spPr>
          <a:xfrm>
            <a:off x="1892060" y="2036160"/>
            <a:ext cx="7217434" cy="1477328"/>
          </a:xfrm>
          <a:prstGeom prst="rect">
            <a:avLst/>
          </a:prstGeom>
        </p:spPr>
        <p:txBody>
          <a:bodyPr wrap="square">
            <a:spAutoFit/>
          </a:bodyPr>
          <a:lstStyle/>
          <a:p>
            <a:pPr fontAlgn="base"/>
            <a:r>
              <a:rPr lang="en-US" b="1" dirty="0">
                <a:solidFill>
                  <a:schemeClr val="accent5">
                    <a:lumMod val="60000"/>
                    <a:lumOff val="40000"/>
                  </a:schemeClr>
                </a:solidFill>
                <a:latin typeface="Calibri" panose="020F0502020204030204" pitchFamily="34" charset="0"/>
              </a:rPr>
              <a:t>Q5 – Which gift is most important to them</a:t>
            </a:r>
            <a:r>
              <a:rPr lang="en-US" b="1" dirty="0" smtClean="0">
                <a:solidFill>
                  <a:schemeClr val="accent5">
                    <a:lumMod val="60000"/>
                    <a:lumOff val="40000"/>
                  </a:schemeClr>
                </a:solidFill>
                <a:latin typeface="Calibri" panose="020F0502020204030204" pitchFamily="34" charset="0"/>
              </a:rPr>
              <a:t>?</a:t>
            </a:r>
          </a:p>
          <a:p>
            <a:pPr fontAlgn="base"/>
            <a:r>
              <a:rPr lang="en-US" dirty="0">
                <a:solidFill>
                  <a:schemeClr val="bg1"/>
                </a:solidFill>
                <a:latin typeface="Calibri" panose="020F0502020204030204" pitchFamily="34" charset="0"/>
              </a:rPr>
              <a:t> </a:t>
            </a:r>
            <a:endParaRPr lang="en-US" dirty="0">
              <a:solidFill>
                <a:schemeClr val="bg1"/>
              </a:solidFill>
              <a:latin typeface="Segoe UI" panose="020B0502040204020203" pitchFamily="34" charset="0"/>
            </a:endParaRPr>
          </a:p>
          <a:p>
            <a:pPr fontAlgn="base">
              <a:buFont typeface="Arial" panose="020B0604020202020204" pitchFamily="34" charset="0"/>
              <a:buChar char="•"/>
            </a:pPr>
            <a:r>
              <a:rPr lang="en-US" dirty="0">
                <a:solidFill>
                  <a:schemeClr val="bg1"/>
                </a:solidFill>
                <a:latin typeface="Calibri" panose="020F0502020204030204" pitchFamily="34" charset="0"/>
              </a:rPr>
              <a:t>Wisdom &amp; Understanding </a:t>
            </a:r>
            <a:endParaRPr lang="en-US" dirty="0" smtClean="0">
              <a:solidFill>
                <a:schemeClr val="bg1"/>
              </a:solidFill>
              <a:latin typeface="Calibri" panose="020F0502020204030204" pitchFamily="34" charset="0"/>
            </a:endParaRPr>
          </a:p>
          <a:p>
            <a:pPr fontAlgn="base">
              <a:buFont typeface="Arial" panose="020B0604020202020204" pitchFamily="34" charset="0"/>
              <a:buChar char="•"/>
            </a:pPr>
            <a:r>
              <a:rPr lang="en-US" b="0" i="0" dirty="0" smtClean="0">
                <a:solidFill>
                  <a:schemeClr val="bg1"/>
                </a:solidFill>
                <a:effectLst/>
                <a:latin typeface="Calibri" panose="020F0502020204030204" pitchFamily="34" charset="0"/>
              </a:rPr>
              <a:t>Fortitude (Courage) many students felt this was very  important to be brave and courageous and also to show gratitude for all they have in life </a:t>
            </a:r>
            <a:endParaRPr lang="en-US" b="0" i="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036739782"/>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284024" y="159442"/>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grpSp>
        <p:nvGrpSpPr>
          <p:cNvPr id="7" name="Group 6"/>
          <p:cNvGrpSpPr/>
          <p:nvPr/>
        </p:nvGrpSpPr>
        <p:grpSpPr>
          <a:xfrm>
            <a:off x="1751474" y="4967405"/>
            <a:ext cx="8408366" cy="369332"/>
            <a:chOff x="1760101" y="4967405"/>
            <a:chExt cx="8408366" cy="369332"/>
          </a:xfrm>
        </p:grpSpPr>
        <p:sp>
          <p:nvSpPr>
            <p:cNvPr id="8" name="TextBox 7"/>
            <p:cNvSpPr txBox="1"/>
            <p:nvPr/>
          </p:nvSpPr>
          <p:spPr>
            <a:xfrm>
              <a:off x="1760101" y="4967405"/>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9" name="TextBox 8"/>
            <p:cNvSpPr txBox="1"/>
            <p:nvPr/>
          </p:nvSpPr>
          <p:spPr>
            <a:xfrm>
              <a:off x="8248261" y="4967405"/>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881" y="1380228"/>
            <a:ext cx="5744469" cy="325795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40" y="1380228"/>
            <a:ext cx="5889649" cy="3257954"/>
          </a:xfrm>
          <a:prstGeom prst="rect">
            <a:avLst/>
          </a:prstGeom>
        </p:spPr>
      </p:pic>
      <p:sp>
        <p:nvSpPr>
          <p:cNvPr id="10" name="TextBox 9"/>
          <p:cNvSpPr txBox="1"/>
          <p:nvPr/>
        </p:nvSpPr>
        <p:spPr>
          <a:xfrm>
            <a:off x="1822878" y="785224"/>
            <a:ext cx="8551187" cy="369332"/>
          </a:xfrm>
          <a:prstGeom prst="rect">
            <a:avLst/>
          </a:prstGeom>
          <a:noFill/>
        </p:spPr>
        <p:txBody>
          <a:bodyPr wrap="none" rtlCol="0">
            <a:spAutoFit/>
          </a:bodyPr>
          <a:lstStyle/>
          <a:p>
            <a:r>
              <a:rPr lang="en-IE" b="1" dirty="0" smtClean="0">
                <a:solidFill>
                  <a:schemeClr val="accent5">
                    <a:lumMod val="60000"/>
                    <a:lumOff val="40000"/>
                  </a:schemeClr>
                </a:solidFill>
              </a:rPr>
              <a:t>I felt the celebration of Confirmation was meaningful for the children and their families </a:t>
            </a:r>
            <a:endParaRPr lang="en-IE" b="1" dirty="0">
              <a:solidFill>
                <a:schemeClr val="accent5">
                  <a:lumMod val="60000"/>
                  <a:lumOff val="40000"/>
                </a:schemeClr>
              </a:solidFill>
            </a:endParaRPr>
          </a:p>
        </p:txBody>
      </p:sp>
    </p:spTree>
    <p:extLst>
      <p:ext uri="{BB962C8B-B14F-4D97-AF65-F5344CB8AC3E}">
        <p14:creationId xmlns:p14="http://schemas.microsoft.com/office/powerpoint/2010/main" val="3195613405"/>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852038" y="426289"/>
            <a:ext cx="9334500" cy="707886"/>
          </a:xfrm>
          <a:prstGeom prst="rect">
            <a:avLst/>
          </a:prstGeom>
          <a:noFill/>
        </p:spPr>
        <p:txBody>
          <a:bodyPr wrap="square" rtlCol="0">
            <a:spAutoFit/>
          </a:bodyPr>
          <a:lstStyle/>
          <a:p>
            <a:r>
              <a:rPr lang="en-IE" sz="2000" b="1" dirty="0">
                <a:solidFill>
                  <a:schemeClr val="bg1"/>
                </a:solidFill>
              </a:rPr>
              <a:t>R</a:t>
            </a:r>
            <a:r>
              <a:rPr lang="en-IE" sz="2000" b="1" dirty="0" smtClean="0">
                <a:solidFill>
                  <a:schemeClr val="bg1"/>
                </a:solidFill>
              </a:rPr>
              <a:t>esponses of young people who received the Sacramental of Confirmation in </a:t>
            </a:r>
            <a:r>
              <a:rPr lang="en-IE" sz="2000" b="1" dirty="0" smtClean="0">
                <a:solidFill>
                  <a:schemeClr val="bg1"/>
                </a:solidFill>
              </a:rPr>
              <a:t>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2" name="Rectangle 1"/>
          <p:cNvSpPr/>
          <p:nvPr/>
        </p:nvSpPr>
        <p:spPr>
          <a:xfrm>
            <a:off x="1564256" y="2319400"/>
            <a:ext cx="6096000" cy="2862322"/>
          </a:xfrm>
          <a:prstGeom prst="rect">
            <a:avLst/>
          </a:prstGeom>
        </p:spPr>
        <p:txBody>
          <a:bodyPr>
            <a:spAutoFit/>
          </a:bodyPr>
          <a:lstStyle/>
          <a:p>
            <a:pPr fontAlgn="base"/>
            <a:r>
              <a:rPr lang="en-US" dirty="0">
                <a:solidFill>
                  <a:schemeClr val="bg1"/>
                </a:solidFill>
                <a:latin typeface="Calibri" panose="020F0502020204030204" pitchFamily="34" charset="0"/>
              </a:rPr>
              <a:t> </a:t>
            </a:r>
            <a:endParaRPr lang="en-US" dirty="0">
              <a:solidFill>
                <a:schemeClr val="bg1"/>
              </a:solidFill>
              <a:latin typeface="Segoe UI" panose="020B0502040204020203" pitchFamily="34" charset="0"/>
            </a:endParaRPr>
          </a:p>
          <a:p>
            <a:pPr fontAlgn="base"/>
            <a:r>
              <a:rPr lang="en-US" b="1" dirty="0">
                <a:solidFill>
                  <a:schemeClr val="accent5">
                    <a:lumMod val="60000"/>
                    <a:lumOff val="40000"/>
                  </a:schemeClr>
                </a:solidFill>
                <a:latin typeface="Calibri" panose="020F0502020204030204" pitchFamily="34" charset="0"/>
              </a:rPr>
              <a:t>Q6 – Comments from Chaplain/RE Teacher </a:t>
            </a:r>
            <a:endParaRPr lang="en-US" b="1" dirty="0" smtClean="0">
              <a:solidFill>
                <a:schemeClr val="accent5">
                  <a:lumMod val="60000"/>
                  <a:lumOff val="40000"/>
                </a:schemeClr>
              </a:solidFill>
              <a:latin typeface="Calibri" panose="020F0502020204030204" pitchFamily="34" charset="0"/>
            </a:endParaRPr>
          </a:p>
          <a:p>
            <a:pPr fontAlgn="base"/>
            <a:endParaRPr lang="en-US" b="1" dirty="0">
              <a:solidFill>
                <a:schemeClr val="accent5">
                  <a:lumMod val="60000"/>
                  <a:lumOff val="40000"/>
                </a:schemeClr>
              </a:solidFill>
              <a:latin typeface="Segoe UI" panose="020B0502040204020203" pitchFamily="34" charset="0"/>
            </a:endParaRPr>
          </a:p>
          <a:p>
            <a:pPr fontAlgn="base">
              <a:buFont typeface="Arial" panose="020B0604020202020204" pitchFamily="34" charset="0"/>
              <a:buChar char="•"/>
            </a:pPr>
            <a:r>
              <a:rPr lang="en-US" dirty="0">
                <a:solidFill>
                  <a:schemeClr val="bg1"/>
                </a:solidFill>
                <a:latin typeface="Calibri" panose="020F0502020204030204" pitchFamily="34" charset="0"/>
              </a:rPr>
              <a:t>Main issues were the uncertainty around dates and not having loved ones there. </a:t>
            </a:r>
          </a:p>
          <a:p>
            <a:pPr fontAlgn="base">
              <a:buFont typeface="Arial" panose="020B0604020202020204" pitchFamily="34" charset="0"/>
              <a:buChar char="•"/>
            </a:pPr>
            <a:r>
              <a:rPr lang="en-US" dirty="0">
                <a:solidFill>
                  <a:schemeClr val="bg1"/>
                </a:solidFill>
                <a:latin typeface="Calibri" panose="020F0502020204030204" pitchFamily="34" charset="0"/>
              </a:rPr>
              <a:t>It was a positive experience overall </a:t>
            </a:r>
            <a:endParaRPr lang="en-US" dirty="0" smtClean="0">
              <a:solidFill>
                <a:schemeClr val="bg1"/>
              </a:solidFill>
              <a:latin typeface="Calibri" panose="020F0502020204030204" pitchFamily="34" charset="0"/>
            </a:endParaRPr>
          </a:p>
          <a:p>
            <a:pPr fontAlgn="base">
              <a:buFont typeface="Arial" panose="020B0604020202020204" pitchFamily="34" charset="0"/>
              <a:buChar char="•"/>
            </a:pPr>
            <a:r>
              <a:rPr lang="en-US" b="0" i="0" dirty="0" smtClean="0">
                <a:solidFill>
                  <a:schemeClr val="bg1"/>
                </a:solidFill>
                <a:effectLst/>
                <a:latin typeface="Calibri" panose="020F0502020204030204" pitchFamily="34" charset="0"/>
              </a:rPr>
              <a:t>Mixed views about different aspect of the sacrament in the class.</a:t>
            </a:r>
          </a:p>
          <a:p>
            <a:pPr fontAlgn="base">
              <a:buFont typeface="Arial" panose="020B0604020202020204" pitchFamily="34" charset="0"/>
              <a:buChar char="•"/>
            </a:pPr>
            <a:r>
              <a:rPr lang="en-US" dirty="0">
                <a:solidFill>
                  <a:schemeClr val="bg1"/>
                </a:solidFill>
                <a:latin typeface="Calibri" panose="020F0502020204030204" pitchFamily="34" charset="0"/>
              </a:rPr>
              <a:t> </a:t>
            </a:r>
            <a:r>
              <a:rPr lang="en-US" dirty="0" smtClean="0">
                <a:solidFill>
                  <a:schemeClr val="bg1"/>
                </a:solidFill>
                <a:latin typeface="Calibri" panose="020F0502020204030204" pitchFamily="34" charset="0"/>
              </a:rPr>
              <a:t>I got the impression that preparation for confirmation varied considerably  in different primary schools</a:t>
            </a:r>
            <a:endParaRPr lang="en-US" b="0" i="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989459399"/>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852038" y="426289"/>
            <a:ext cx="9334500" cy="707886"/>
          </a:xfrm>
          <a:prstGeom prst="rect">
            <a:avLst/>
          </a:prstGeom>
          <a:noFill/>
        </p:spPr>
        <p:txBody>
          <a:bodyPr wrap="square" rtlCol="0">
            <a:spAutoFit/>
          </a:bodyPr>
          <a:lstStyle/>
          <a:p>
            <a:r>
              <a:rPr lang="en-IE" sz="2000" b="1" dirty="0">
                <a:solidFill>
                  <a:schemeClr val="bg1"/>
                </a:solidFill>
              </a:rPr>
              <a:t>R</a:t>
            </a:r>
            <a:r>
              <a:rPr lang="en-IE" sz="2000" b="1" dirty="0" smtClean="0">
                <a:solidFill>
                  <a:schemeClr val="bg1"/>
                </a:solidFill>
              </a:rPr>
              <a:t>esponses of young people who received the Sacramental of Confirmation in </a:t>
            </a:r>
            <a:r>
              <a:rPr lang="en-IE" sz="2000" b="1" dirty="0" smtClean="0">
                <a:solidFill>
                  <a:schemeClr val="bg1"/>
                </a:solidFill>
              </a:rPr>
              <a:t>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Tree>
    <p:extLst>
      <p:ext uri="{BB962C8B-B14F-4D97-AF65-F5344CB8AC3E}">
        <p14:creationId xmlns:p14="http://schemas.microsoft.com/office/powerpoint/2010/main" val="1408833749"/>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109787" y="437243"/>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grpSp>
        <p:nvGrpSpPr>
          <p:cNvPr id="7" name="Group 6"/>
          <p:cNvGrpSpPr/>
          <p:nvPr/>
        </p:nvGrpSpPr>
        <p:grpSpPr>
          <a:xfrm>
            <a:off x="1751474" y="4967405"/>
            <a:ext cx="8408366" cy="369332"/>
            <a:chOff x="1760101" y="4967405"/>
            <a:chExt cx="8408366" cy="369332"/>
          </a:xfrm>
        </p:grpSpPr>
        <p:sp>
          <p:nvSpPr>
            <p:cNvPr id="8" name="TextBox 7"/>
            <p:cNvSpPr txBox="1"/>
            <p:nvPr/>
          </p:nvSpPr>
          <p:spPr>
            <a:xfrm>
              <a:off x="1760101" y="4967405"/>
              <a:ext cx="1718547" cy="369332"/>
            </a:xfrm>
            <a:prstGeom prst="rect">
              <a:avLst/>
            </a:prstGeom>
            <a:noFill/>
          </p:spPr>
          <p:txBody>
            <a:bodyPr wrap="none" rtlCol="0">
              <a:spAutoFit/>
            </a:bodyPr>
            <a:lstStyle/>
            <a:p>
              <a:r>
                <a:rPr lang="en-IE" dirty="0" smtClean="0">
                  <a:solidFill>
                    <a:schemeClr val="bg1"/>
                  </a:solidFill>
                </a:rPr>
                <a:t>Priest Response </a:t>
              </a:r>
              <a:endParaRPr lang="en-IE" dirty="0">
                <a:solidFill>
                  <a:schemeClr val="bg1"/>
                </a:solidFill>
              </a:endParaRPr>
            </a:p>
          </p:txBody>
        </p:sp>
        <p:sp>
          <p:nvSpPr>
            <p:cNvPr id="9" name="TextBox 8"/>
            <p:cNvSpPr txBox="1"/>
            <p:nvPr/>
          </p:nvSpPr>
          <p:spPr>
            <a:xfrm>
              <a:off x="8248261" y="4967405"/>
              <a:ext cx="1920206" cy="369332"/>
            </a:xfrm>
            <a:prstGeom prst="rect">
              <a:avLst/>
            </a:prstGeom>
            <a:noFill/>
          </p:spPr>
          <p:txBody>
            <a:bodyPr wrap="none" rtlCol="0">
              <a:spAutoFit/>
            </a:bodyPr>
            <a:lstStyle/>
            <a:p>
              <a:r>
                <a:rPr lang="en-IE" dirty="0" smtClean="0">
                  <a:solidFill>
                    <a:schemeClr val="bg1"/>
                  </a:solidFill>
                </a:rPr>
                <a:t>Teacher Response </a:t>
              </a:r>
              <a:endParaRPr lang="en-IE" dirty="0">
                <a:solidFill>
                  <a:schemeClr val="bg1"/>
                </a:solidFill>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765" y="1599170"/>
            <a:ext cx="5866515" cy="289095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404" y="1614552"/>
            <a:ext cx="5607171" cy="2868786"/>
          </a:xfrm>
          <a:prstGeom prst="rect">
            <a:avLst/>
          </a:prstGeom>
        </p:spPr>
      </p:pic>
      <p:sp>
        <p:nvSpPr>
          <p:cNvPr id="10" name="TextBox 9"/>
          <p:cNvSpPr txBox="1"/>
          <p:nvPr/>
        </p:nvSpPr>
        <p:spPr>
          <a:xfrm>
            <a:off x="1751474" y="930437"/>
            <a:ext cx="8390182" cy="369332"/>
          </a:xfrm>
          <a:prstGeom prst="rect">
            <a:avLst/>
          </a:prstGeom>
          <a:noFill/>
        </p:spPr>
        <p:txBody>
          <a:bodyPr wrap="none" rtlCol="0">
            <a:spAutoFit/>
          </a:bodyPr>
          <a:lstStyle/>
          <a:p>
            <a:r>
              <a:rPr lang="en-IE" b="1" dirty="0" smtClean="0">
                <a:solidFill>
                  <a:schemeClr val="accent5">
                    <a:lumMod val="60000"/>
                    <a:lumOff val="40000"/>
                  </a:schemeClr>
                </a:solidFill>
              </a:rPr>
              <a:t>The smaller number in the church for the ceremony made it more intimate &amp; personal</a:t>
            </a:r>
            <a:endParaRPr lang="en-IE" b="1" dirty="0">
              <a:solidFill>
                <a:schemeClr val="accent5">
                  <a:lumMod val="60000"/>
                  <a:lumOff val="40000"/>
                </a:schemeClr>
              </a:solidFill>
            </a:endParaRPr>
          </a:p>
        </p:txBody>
      </p:sp>
    </p:spTree>
    <p:extLst>
      <p:ext uri="{BB962C8B-B14F-4D97-AF65-F5344CB8AC3E}">
        <p14:creationId xmlns:p14="http://schemas.microsoft.com/office/powerpoint/2010/main" val="2692631357"/>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36205" y="187449"/>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10" name="TextBox 9"/>
          <p:cNvSpPr txBox="1"/>
          <p:nvPr/>
        </p:nvSpPr>
        <p:spPr>
          <a:xfrm>
            <a:off x="1843839" y="595123"/>
            <a:ext cx="8390182" cy="369332"/>
          </a:xfrm>
          <a:prstGeom prst="rect">
            <a:avLst/>
          </a:prstGeom>
          <a:noFill/>
        </p:spPr>
        <p:txBody>
          <a:bodyPr wrap="none" rtlCol="0">
            <a:spAutoFit/>
          </a:bodyPr>
          <a:lstStyle/>
          <a:p>
            <a:r>
              <a:rPr lang="en-IE" b="1" dirty="0" smtClean="0">
                <a:solidFill>
                  <a:schemeClr val="accent5">
                    <a:lumMod val="60000"/>
                    <a:lumOff val="40000"/>
                  </a:schemeClr>
                </a:solidFill>
              </a:rPr>
              <a:t>The smaller number in the church for the ceremony made it more intimate &amp; personal</a:t>
            </a:r>
            <a:endParaRPr lang="en-IE" b="1" dirty="0">
              <a:solidFill>
                <a:schemeClr val="accent5">
                  <a:lumMod val="60000"/>
                  <a:lumOff val="40000"/>
                </a:schemeClr>
              </a:solidFill>
            </a:endParaRPr>
          </a:p>
        </p:txBody>
      </p:sp>
      <p:sp>
        <p:nvSpPr>
          <p:cNvPr id="11" name="Rectangle 10"/>
          <p:cNvSpPr/>
          <p:nvPr/>
        </p:nvSpPr>
        <p:spPr>
          <a:xfrm>
            <a:off x="5948264" y="2773190"/>
            <a:ext cx="6096000" cy="1953740"/>
          </a:xfrm>
          <a:prstGeom prst="rect">
            <a:avLst/>
          </a:prstGeom>
        </p:spPr>
        <p:txBody>
          <a:bodyPr>
            <a:spAutoFit/>
          </a:bodyPr>
          <a:lstStyle/>
          <a:p>
            <a:pPr marL="342900" lvl="0" indent="-342900">
              <a:lnSpc>
                <a:spcPct val="107000"/>
              </a:lnSpc>
              <a:spcAft>
                <a:spcPts val="0"/>
              </a:spcAft>
              <a:buFont typeface="Symbol" panose="05050102010706020507" pitchFamily="18" charset="2"/>
              <a:buBlip>
                <a:blip r:embed="rId4"/>
              </a:buBlip>
            </a:pPr>
            <a:r>
              <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More </a:t>
            </a: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opportunities for children to actively participate in the liturgy, without being under pressure.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Blip>
                <a:blip r:embed="rId4"/>
              </a:buBlip>
            </a:pP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Children sat with their families and sponsor- commitment of family.</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4"/>
              </a:buBlip>
            </a:pP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PP was celebrant, not Bishop.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Less stressful for all involved. </a:t>
            </a:r>
            <a:endParaRPr lang="en-IE" dirty="0">
              <a:solidFill>
                <a:schemeClr val="bg1"/>
              </a:solidFill>
            </a:endParaRPr>
          </a:p>
        </p:txBody>
      </p:sp>
      <p:sp>
        <p:nvSpPr>
          <p:cNvPr id="12" name="Rectangle 11"/>
          <p:cNvSpPr/>
          <p:nvPr/>
        </p:nvSpPr>
        <p:spPr>
          <a:xfrm>
            <a:off x="1947707" y="1308724"/>
            <a:ext cx="3331233" cy="421654"/>
          </a:xfrm>
          <a:prstGeom prst="rect">
            <a:avLst/>
          </a:prstGeom>
        </p:spPr>
        <p:txBody>
          <a:bodyPr wrap="none">
            <a:spAutoFit/>
          </a:bodyPr>
          <a:lstStyle/>
          <a:p>
            <a:pPr>
              <a:lnSpc>
                <a:spcPct val="107000"/>
              </a:lnSpc>
              <a:spcAft>
                <a:spcPts val="800"/>
              </a:spcAft>
            </a:pP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were </a:t>
            </a:r>
            <a:r>
              <a:rPr lang="en-IE" sz="2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56</a:t>
            </a:r>
            <a:r>
              <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responses </a:t>
            </a: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in total.</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5481967" y="1604580"/>
            <a:ext cx="6096000" cy="718017"/>
          </a:xfrm>
          <a:prstGeom prst="rect">
            <a:avLst/>
          </a:prstGeom>
        </p:spPr>
        <p:txBody>
          <a:bodyPr>
            <a:spAutoFit/>
          </a:bodyPr>
          <a:lstStyle/>
          <a:p>
            <a:pPr>
              <a:lnSpc>
                <a:spcPct val="107000"/>
              </a:lnSpc>
              <a:spcAft>
                <a:spcPts val="800"/>
              </a:spcAft>
            </a:pPr>
            <a:r>
              <a:rPr lang="en-IE" sz="2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28 </a:t>
            </a:r>
            <a:r>
              <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of </a:t>
            </a: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these responses centred on the smaller numbers in the church. The opinion was that the smaller numbers meant: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0" y="2773190"/>
            <a:ext cx="6096001" cy="1870512"/>
          </a:xfrm>
          <a:prstGeom prst="rect">
            <a:avLst/>
          </a:prstGeom>
        </p:spPr>
        <p:txBody>
          <a:bodyPr>
            <a:spAutoFit/>
          </a:bodyPr>
          <a:lstStyle/>
          <a:p>
            <a:pPr marL="342900" lvl="0" indent="-342900">
              <a:lnSpc>
                <a:spcPct val="107000"/>
              </a:lnSpc>
              <a:spcAft>
                <a:spcPts val="0"/>
              </a:spcAft>
              <a:buFont typeface="Symbol" panose="05050102010706020507" pitchFamily="18" charset="2"/>
              <a:buBlip>
                <a:blip r:embed="rId4"/>
              </a:buBlip>
            </a:pP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ceremony was simple, more intimate and meaningful for the children and families.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Blip>
                <a:blip r:embed="rId4"/>
              </a:buBlip>
            </a:pP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Focus was on the sacrament, and less of a “show”-less fuss overall.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Blip>
                <a:blip r:embed="rId4"/>
              </a:buBlip>
            </a:pP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were no worries about families getting a seat in the church.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237476" y="1002532"/>
            <a:ext cx="2307042" cy="369332"/>
          </a:xfrm>
          <a:prstGeom prst="rect">
            <a:avLst/>
          </a:prstGeom>
          <a:noFill/>
        </p:spPr>
        <p:txBody>
          <a:bodyPr wrap="none" rtlCol="0">
            <a:spAutoFit/>
          </a:bodyPr>
          <a:lstStyle/>
          <a:p>
            <a:r>
              <a:rPr lang="en-IE" b="1" u="sng" dirty="0" smtClean="0">
                <a:solidFill>
                  <a:schemeClr val="bg1"/>
                </a:solidFill>
              </a:rPr>
              <a:t>TEACHER 	COMMENTS </a:t>
            </a:r>
            <a:endParaRPr lang="en-IE" b="1" u="sng" dirty="0">
              <a:solidFill>
                <a:schemeClr val="bg1"/>
              </a:solidFill>
            </a:endParaRPr>
          </a:p>
        </p:txBody>
      </p:sp>
    </p:spTree>
    <p:extLst>
      <p:ext uri="{BB962C8B-B14F-4D97-AF65-F5344CB8AC3E}">
        <p14:creationId xmlns:p14="http://schemas.microsoft.com/office/powerpoint/2010/main" val="147487021"/>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36205" y="187449"/>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10" name="TextBox 9"/>
          <p:cNvSpPr txBox="1"/>
          <p:nvPr/>
        </p:nvSpPr>
        <p:spPr>
          <a:xfrm>
            <a:off x="1843839" y="595123"/>
            <a:ext cx="8390182" cy="369332"/>
          </a:xfrm>
          <a:prstGeom prst="rect">
            <a:avLst/>
          </a:prstGeom>
          <a:noFill/>
        </p:spPr>
        <p:txBody>
          <a:bodyPr wrap="none" rtlCol="0">
            <a:spAutoFit/>
          </a:bodyPr>
          <a:lstStyle/>
          <a:p>
            <a:r>
              <a:rPr lang="en-IE" b="1" dirty="0" smtClean="0">
                <a:solidFill>
                  <a:schemeClr val="accent5">
                    <a:lumMod val="60000"/>
                    <a:lumOff val="40000"/>
                  </a:schemeClr>
                </a:solidFill>
              </a:rPr>
              <a:t>The smaller number in the church for the ceremony made it more intimate &amp; personal</a:t>
            </a:r>
            <a:endParaRPr lang="en-IE" b="1" dirty="0">
              <a:solidFill>
                <a:schemeClr val="accent5">
                  <a:lumMod val="60000"/>
                  <a:lumOff val="40000"/>
                </a:schemeClr>
              </a:solidFill>
            </a:endParaRPr>
          </a:p>
        </p:txBody>
      </p:sp>
      <p:sp>
        <p:nvSpPr>
          <p:cNvPr id="12" name="Rectangle 11"/>
          <p:cNvSpPr/>
          <p:nvPr/>
        </p:nvSpPr>
        <p:spPr>
          <a:xfrm>
            <a:off x="1947707" y="1308724"/>
            <a:ext cx="3331233" cy="421654"/>
          </a:xfrm>
          <a:prstGeom prst="rect">
            <a:avLst/>
          </a:prstGeom>
        </p:spPr>
        <p:txBody>
          <a:bodyPr wrap="none">
            <a:spAutoFit/>
          </a:bodyPr>
          <a:lstStyle/>
          <a:p>
            <a:pPr>
              <a:lnSpc>
                <a:spcPct val="107000"/>
              </a:lnSpc>
              <a:spcAft>
                <a:spcPts val="800"/>
              </a:spcAft>
            </a:pP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were </a:t>
            </a:r>
            <a:r>
              <a:rPr lang="en-IE" sz="2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56</a:t>
            </a:r>
            <a:r>
              <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responses </a:t>
            </a: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in total.</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5499219" y="1352778"/>
            <a:ext cx="6096000" cy="718017"/>
          </a:xfrm>
          <a:prstGeom prst="rect">
            <a:avLst/>
          </a:prstGeom>
        </p:spPr>
        <p:txBody>
          <a:bodyPr>
            <a:spAutoFit/>
          </a:bodyPr>
          <a:lstStyle/>
          <a:p>
            <a:pPr>
              <a:lnSpc>
                <a:spcPct val="107000"/>
              </a:lnSpc>
              <a:spcAft>
                <a:spcPts val="800"/>
              </a:spcAft>
            </a:pPr>
            <a:r>
              <a:rPr lang="en-IE" sz="2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28 </a:t>
            </a:r>
            <a:r>
              <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of </a:t>
            </a: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these responses centred on the smaller numbers in the church. The opinion was that the smaller numbers meant: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237476" y="1002532"/>
            <a:ext cx="2307042" cy="369332"/>
          </a:xfrm>
          <a:prstGeom prst="rect">
            <a:avLst/>
          </a:prstGeom>
          <a:noFill/>
        </p:spPr>
        <p:txBody>
          <a:bodyPr wrap="none" rtlCol="0">
            <a:spAutoFit/>
          </a:bodyPr>
          <a:lstStyle/>
          <a:p>
            <a:r>
              <a:rPr lang="en-IE" b="1" u="sng" dirty="0" smtClean="0">
                <a:solidFill>
                  <a:schemeClr val="bg1"/>
                </a:solidFill>
              </a:rPr>
              <a:t>TEACHER 	COMMENTS </a:t>
            </a:r>
            <a:endParaRPr lang="en-IE" b="1" u="sng" dirty="0">
              <a:solidFill>
                <a:schemeClr val="bg1"/>
              </a:solidFill>
            </a:endParaRPr>
          </a:p>
        </p:txBody>
      </p:sp>
      <p:sp>
        <p:nvSpPr>
          <p:cNvPr id="2" name="Rectangle 1"/>
          <p:cNvSpPr/>
          <p:nvPr/>
        </p:nvSpPr>
        <p:spPr>
          <a:xfrm>
            <a:off x="102328" y="1963588"/>
            <a:ext cx="6212208" cy="3371500"/>
          </a:xfrm>
          <a:prstGeom prst="rect">
            <a:avLst/>
          </a:prstGeom>
        </p:spPr>
        <p:txBody>
          <a:bodyPr wrap="square">
            <a:spAutoFit/>
          </a:bodyPr>
          <a:lstStyle/>
          <a:p>
            <a:pPr marL="457200" indent="-547370">
              <a:lnSpc>
                <a:spcPct val="107000"/>
              </a:lnSpc>
              <a:spcAft>
                <a:spcPts val="800"/>
              </a:spcAft>
            </a:pPr>
            <a:r>
              <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In addition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IE" sz="2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 </a:t>
            </a:r>
            <a:r>
              <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comments </a:t>
            </a: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complimented specifically the ceremony by the PP.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a:t>
            </a:r>
            <a:r>
              <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response </a:t>
            </a: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cited that the restrictions on singing was positive as pre-recorded singing was less pressurised. </a:t>
            </a:r>
            <a:endParaRPr lang="en-IE"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IE" sz="2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6</a:t>
            </a:r>
            <a:r>
              <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of </a:t>
            </a: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responses commented on the involvement of the parish and the families. The fact that they took more “ownership” of the ceremony- not left totally to the school. </a:t>
            </a:r>
            <a:endPar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IE" sz="2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 </a:t>
            </a:r>
            <a:r>
              <a:rPr lang="en-IE" sz="1600" dirty="0">
                <a:solidFill>
                  <a:schemeClr val="bg1"/>
                </a:solidFill>
              </a:rPr>
              <a:t>responses complimented Bishop </a:t>
            </a:r>
            <a:r>
              <a:rPr lang="en-IE" sz="1600" dirty="0" err="1">
                <a:solidFill>
                  <a:schemeClr val="bg1"/>
                </a:solidFill>
              </a:rPr>
              <a:t>Fintan’s</a:t>
            </a:r>
            <a:r>
              <a:rPr lang="en-IE" sz="1600" dirty="0">
                <a:solidFill>
                  <a:schemeClr val="bg1"/>
                </a:solidFill>
              </a:rPr>
              <a:t> ceremony and Dan’s webinar</a:t>
            </a:r>
          </a:p>
          <a:p>
            <a:pPr>
              <a:lnSpc>
                <a:spcPct val="107000"/>
              </a:lnSpc>
              <a:spcAft>
                <a:spcPts val="800"/>
              </a:spcAft>
            </a:pP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429554" y="2459118"/>
            <a:ext cx="6096000" cy="1878206"/>
          </a:xfrm>
          <a:prstGeom prst="rect">
            <a:avLst/>
          </a:prstGeom>
        </p:spPr>
        <p:txBody>
          <a:bodyPr>
            <a:spAutoFit/>
          </a:bodyPr>
          <a:lstStyle/>
          <a:p>
            <a:pPr>
              <a:lnSpc>
                <a:spcPct val="107000"/>
              </a:lnSpc>
              <a:spcAft>
                <a:spcPts val="800"/>
              </a:spcAft>
            </a:pPr>
            <a:r>
              <a:rPr lang="en-IE"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teacher was glad that preparations could take place </a:t>
            </a:r>
            <a:r>
              <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in     </a:t>
            </a: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school in Term 3.</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a:t>
            </a: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 teacher responded by saying it gave the pupils something positive to look forward to. </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teacher found nothing positive about the experience. </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266536" y="5021754"/>
            <a:ext cx="6096000" cy="1343701"/>
          </a:xfrm>
          <a:prstGeom prst="rect">
            <a:avLst/>
          </a:prstGeom>
        </p:spPr>
        <p:txBody>
          <a:bodyPr>
            <a:spAutoFit/>
          </a:bodyPr>
          <a:lstStyle/>
          <a:p>
            <a:pPr>
              <a:lnSpc>
                <a:spcPct val="107000"/>
              </a:lnSpc>
              <a:spcAft>
                <a:spcPts val="800"/>
              </a:spcAft>
            </a:pPr>
            <a:r>
              <a:rPr lang="en-IE"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13</a:t>
            </a: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 responses concentrated on the fact that the ceremony actually happened. </a:t>
            </a:r>
            <a:r>
              <a:rPr lang="en-IE"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3</a:t>
            </a: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 of these also mentioned they were glad the pupils received the sacrament before they began secondary school/ at the immediate start of secondary school. </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5149947"/>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36205" y="187449"/>
            <a:ext cx="9334500" cy="400110"/>
          </a:xfrm>
          <a:prstGeom prst="rect">
            <a:avLst/>
          </a:prstGeom>
          <a:noFill/>
        </p:spPr>
        <p:txBody>
          <a:bodyPr wrap="square" rtlCol="0">
            <a:spAutoFit/>
          </a:bodyPr>
          <a:lstStyle/>
          <a:p>
            <a:r>
              <a:rPr lang="en-IE" sz="2000" b="1" dirty="0" smtClean="0">
                <a:solidFill>
                  <a:schemeClr val="bg1"/>
                </a:solidFill>
              </a:rPr>
              <a:t>Sacramental Survey of Priests and Teachers in the Killaloe Diocese</a:t>
            </a:r>
            <a:endParaRPr lang="en-IE" sz="20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5660647"/>
            <a:ext cx="2305050" cy="11021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4225" y="5536531"/>
            <a:ext cx="1000125" cy="1045243"/>
          </a:xfrm>
          <a:prstGeom prst="rect">
            <a:avLst/>
          </a:prstGeom>
        </p:spPr>
      </p:pic>
      <p:sp>
        <p:nvSpPr>
          <p:cNvPr id="10" name="TextBox 9"/>
          <p:cNvSpPr txBox="1"/>
          <p:nvPr/>
        </p:nvSpPr>
        <p:spPr>
          <a:xfrm>
            <a:off x="1757575" y="571142"/>
            <a:ext cx="8390182" cy="369332"/>
          </a:xfrm>
          <a:prstGeom prst="rect">
            <a:avLst/>
          </a:prstGeom>
          <a:noFill/>
        </p:spPr>
        <p:txBody>
          <a:bodyPr wrap="none" rtlCol="0">
            <a:spAutoFit/>
          </a:bodyPr>
          <a:lstStyle/>
          <a:p>
            <a:r>
              <a:rPr lang="en-IE" b="1" dirty="0" smtClean="0">
                <a:solidFill>
                  <a:schemeClr val="accent5">
                    <a:lumMod val="60000"/>
                    <a:lumOff val="40000"/>
                  </a:schemeClr>
                </a:solidFill>
              </a:rPr>
              <a:t>The smaller number in the church for the ceremony made it more intimate &amp; personal</a:t>
            </a:r>
            <a:endParaRPr lang="en-IE" b="1" dirty="0">
              <a:solidFill>
                <a:schemeClr val="accent5">
                  <a:lumMod val="60000"/>
                  <a:lumOff val="40000"/>
                </a:schemeClr>
              </a:solidFill>
            </a:endParaRPr>
          </a:p>
        </p:txBody>
      </p:sp>
      <p:sp>
        <p:nvSpPr>
          <p:cNvPr id="12" name="Rectangle 11"/>
          <p:cNvSpPr/>
          <p:nvPr/>
        </p:nvSpPr>
        <p:spPr>
          <a:xfrm>
            <a:off x="5320636" y="6000871"/>
            <a:ext cx="3278333" cy="421654"/>
          </a:xfrm>
          <a:prstGeom prst="rect">
            <a:avLst/>
          </a:prstGeom>
        </p:spPr>
        <p:txBody>
          <a:bodyPr wrap="none">
            <a:spAutoFit/>
          </a:bodyPr>
          <a:lstStyle/>
          <a:p>
            <a:pPr>
              <a:lnSpc>
                <a:spcPct val="107000"/>
              </a:lnSpc>
              <a:spcAft>
                <a:spcPts val="800"/>
              </a:spcAft>
            </a:pP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were </a:t>
            </a:r>
            <a:r>
              <a:rPr lang="en-IE" sz="2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12</a:t>
            </a:r>
            <a:r>
              <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responses </a:t>
            </a:r>
            <a:r>
              <a:rPr lang="en-IE" dirty="0">
                <a:solidFill>
                  <a:schemeClr val="bg1"/>
                </a:solidFill>
                <a:latin typeface="Calibri" panose="020F0502020204030204" pitchFamily="34" charset="0"/>
                <a:ea typeface="Calibri" panose="020F0502020204030204" pitchFamily="34" charset="0"/>
                <a:cs typeface="Times New Roman" panose="02020603050405020304" pitchFamily="18" charset="0"/>
              </a:rPr>
              <a:t>in total.</a:t>
            </a:r>
            <a:endParaRPr lang="en-IE"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237476" y="1002532"/>
            <a:ext cx="2153859" cy="369332"/>
          </a:xfrm>
          <a:prstGeom prst="rect">
            <a:avLst/>
          </a:prstGeom>
          <a:noFill/>
        </p:spPr>
        <p:txBody>
          <a:bodyPr wrap="none" rtlCol="0">
            <a:spAutoFit/>
          </a:bodyPr>
          <a:lstStyle/>
          <a:p>
            <a:r>
              <a:rPr lang="en-IE" b="1" u="sng" dirty="0" smtClean="0">
                <a:solidFill>
                  <a:schemeClr val="bg1"/>
                </a:solidFill>
              </a:rPr>
              <a:t>PRIEST </a:t>
            </a:r>
            <a:r>
              <a:rPr lang="en-IE" b="1" u="sng" dirty="0">
                <a:solidFill>
                  <a:schemeClr val="bg1"/>
                </a:solidFill>
              </a:rPr>
              <a:t> </a:t>
            </a:r>
            <a:r>
              <a:rPr lang="en-IE" b="1" u="sng" dirty="0" smtClean="0">
                <a:solidFill>
                  <a:schemeClr val="bg1"/>
                </a:solidFill>
              </a:rPr>
              <a:t>COMMENTS </a:t>
            </a:r>
            <a:endParaRPr lang="en-IE" b="1" u="sng" dirty="0">
              <a:solidFill>
                <a:schemeClr val="bg1"/>
              </a:solidFill>
            </a:endParaRPr>
          </a:p>
        </p:txBody>
      </p:sp>
      <p:sp>
        <p:nvSpPr>
          <p:cNvPr id="2" name="Rectangle 1"/>
          <p:cNvSpPr/>
          <p:nvPr/>
        </p:nvSpPr>
        <p:spPr>
          <a:xfrm>
            <a:off x="2391335" y="1020990"/>
            <a:ext cx="6212208" cy="388696"/>
          </a:xfrm>
          <a:prstGeom prst="rect">
            <a:avLst/>
          </a:prstGeom>
        </p:spPr>
        <p:txBody>
          <a:bodyPr wrap="square">
            <a:spAutoFit/>
          </a:bodyPr>
          <a:lstStyle/>
          <a:p>
            <a:pPr marL="457200" indent="-547370">
              <a:lnSpc>
                <a:spcPct val="107000"/>
              </a:lnSpc>
              <a:spcAft>
                <a:spcPts val="800"/>
              </a:spcAft>
            </a:pPr>
            <a:r>
              <a:rPr lang="en-IE"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IE" altLang="en-US" dirty="0">
                <a:solidFill>
                  <a:schemeClr val="bg1"/>
                </a:solidFill>
              </a:rPr>
              <a:t>MOST  POSITIVITE  ASPECT  RE. CEREMONY</a:t>
            </a:r>
            <a:endParaRPr lang="en-I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502969" y="2058656"/>
            <a:ext cx="6096000" cy="3477875"/>
          </a:xfrm>
          <a:prstGeom prst="rect">
            <a:avLst/>
          </a:prstGeom>
        </p:spPr>
        <p:txBody>
          <a:bodyPr>
            <a:spAutoFit/>
          </a:bodyPr>
          <a:lstStyle/>
          <a:p>
            <a:pPr algn="ctr"/>
            <a:r>
              <a:rPr lang="en-IE" altLang="en-US" sz="2000" dirty="0">
                <a:solidFill>
                  <a:schemeClr val="bg1"/>
                </a:solidFill>
              </a:rPr>
              <a:t>Smaller numbers:  Simpler ceremonies: </a:t>
            </a:r>
            <a:endParaRPr lang="en-IE" altLang="en-US" sz="2000" dirty="0" smtClean="0">
              <a:solidFill>
                <a:schemeClr val="bg1"/>
              </a:solidFill>
            </a:endParaRPr>
          </a:p>
          <a:p>
            <a:pPr algn="ctr"/>
            <a:endParaRPr lang="en-IE" altLang="en-US" sz="2000" dirty="0">
              <a:solidFill>
                <a:schemeClr val="bg1"/>
              </a:solidFill>
            </a:endParaRPr>
          </a:p>
          <a:p>
            <a:pPr algn="ctr"/>
            <a:r>
              <a:rPr lang="en-IE" altLang="en-US" sz="2000" dirty="0">
                <a:solidFill>
                  <a:schemeClr val="bg1"/>
                </a:solidFill>
              </a:rPr>
              <a:t>Focus was on the sacrament itself</a:t>
            </a:r>
            <a:r>
              <a:rPr lang="en-IE" altLang="en-US" sz="2000" dirty="0" smtClean="0">
                <a:solidFill>
                  <a:schemeClr val="bg1"/>
                </a:solidFill>
              </a:rPr>
              <a:t>.</a:t>
            </a:r>
          </a:p>
          <a:p>
            <a:pPr algn="ctr"/>
            <a:endParaRPr lang="en-IE" altLang="en-US" sz="2000" dirty="0">
              <a:solidFill>
                <a:schemeClr val="bg1"/>
              </a:solidFill>
            </a:endParaRPr>
          </a:p>
          <a:p>
            <a:pPr algn="ctr"/>
            <a:r>
              <a:rPr lang="en-IE" altLang="en-US" sz="2000" dirty="0">
                <a:solidFill>
                  <a:schemeClr val="bg1"/>
                </a:solidFill>
              </a:rPr>
              <a:t> More prayerful : </a:t>
            </a:r>
            <a:endParaRPr lang="en-IE" altLang="en-US" sz="2000" dirty="0" smtClean="0">
              <a:solidFill>
                <a:schemeClr val="bg1"/>
              </a:solidFill>
            </a:endParaRPr>
          </a:p>
          <a:p>
            <a:pPr algn="ctr"/>
            <a:r>
              <a:rPr lang="en-IE" altLang="en-US" sz="2000" dirty="0" smtClean="0">
                <a:solidFill>
                  <a:schemeClr val="bg1"/>
                </a:solidFill>
              </a:rPr>
              <a:t> </a:t>
            </a:r>
            <a:r>
              <a:rPr lang="en-IE" altLang="en-US" sz="2000" dirty="0">
                <a:solidFill>
                  <a:schemeClr val="bg1"/>
                </a:solidFill>
              </a:rPr>
              <a:t>Reflective  experience</a:t>
            </a:r>
            <a:r>
              <a:rPr lang="en-IE" altLang="en-US" sz="2000" dirty="0" smtClean="0">
                <a:solidFill>
                  <a:schemeClr val="bg1"/>
                </a:solidFill>
              </a:rPr>
              <a:t>:</a:t>
            </a:r>
          </a:p>
          <a:p>
            <a:pPr algn="ctr"/>
            <a:endParaRPr lang="en-IE" altLang="en-US" sz="2000" dirty="0">
              <a:solidFill>
                <a:schemeClr val="bg1"/>
              </a:solidFill>
            </a:endParaRPr>
          </a:p>
          <a:p>
            <a:pPr algn="ctr"/>
            <a:r>
              <a:rPr lang="en-IE" altLang="en-US" sz="2000" dirty="0">
                <a:solidFill>
                  <a:schemeClr val="bg1"/>
                </a:solidFill>
              </a:rPr>
              <a:t>Very intimate &amp; very personal</a:t>
            </a:r>
            <a:r>
              <a:rPr lang="en-IE" altLang="en-US" sz="2000" dirty="0" smtClean="0">
                <a:solidFill>
                  <a:schemeClr val="bg1"/>
                </a:solidFill>
              </a:rPr>
              <a:t>:</a:t>
            </a:r>
          </a:p>
          <a:p>
            <a:pPr algn="ctr"/>
            <a:r>
              <a:rPr lang="en-IE" altLang="en-US" sz="2000" dirty="0" smtClean="0">
                <a:solidFill>
                  <a:schemeClr val="bg1"/>
                </a:solidFill>
              </a:rPr>
              <a:t>     </a:t>
            </a:r>
            <a:r>
              <a:rPr lang="en-IE" altLang="en-US" sz="2000" dirty="0">
                <a:solidFill>
                  <a:schemeClr val="bg1"/>
                </a:solidFill>
              </a:rPr>
              <a:t>More meaningful</a:t>
            </a:r>
            <a:r>
              <a:rPr lang="en-IE" altLang="en-US" sz="2000" dirty="0" smtClean="0">
                <a:solidFill>
                  <a:schemeClr val="bg1"/>
                </a:solidFill>
              </a:rPr>
              <a:t>.</a:t>
            </a:r>
          </a:p>
          <a:p>
            <a:pPr algn="ctr"/>
            <a:endParaRPr lang="en-IE" altLang="en-US" sz="2000" dirty="0">
              <a:solidFill>
                <a:schemeClr val="bg1"/>
              </a:solidFill>
            </a:endParaRPr>
          </a:p>
          <a:p>
            <a:pPr algn="ctr"/>
            <a:r>
              <a:rPr lang="en-IE" altLang="en-US" sz="2000" dirty="0">
                <a:solidFill>
                  <a:schemeClr val="bg1"/>
                </a:solidFill>
              </a:rPr>
              <a:t>Local celebrations were smaller &amp; safer:</a:t>
            </a:r>
          </a:p>
        </p:txBody>
      </p:sp>
    </p:spTree>
    <p:extLst>
      <p:ext uri="{BB962C8B-B14F-4D97-AF65-F5344CB8AC3E}">
        <p14:creationId xmlns:p14="http://schemas.microsoft.com/office/powerpoint/2010/main" val="2979237342"/>
      </p:ext>
    </p:extLst>
  </p:cSld>
  <p:clrMapOvr>
    <a:masterClrMapping/>
  </p:clrMapOvr>
  <mc:AlternateContent xmlns:mc="http://schemas.openxmlformats.org/markup-compatibility/2006">
    <mc:Choice xmlns:p14="http://schemas.microsoft.com/office/powerpoint/2010/main" Requires="p14">
      <p:transition spd="slow" p14:dur="3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40520</TotalTime>
  <Words>3403</Words>
  <Application>Microsoft Office PowerPoint</Application>
  <PresentationFormat>Widescreen</PresentationFormat>
  <Paragraphs>314</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Searson</dc:creator>
  <cp:lastModifiedBy>Joe Searson</cp:lastModifiedBy>
  <cp:revision>55</cp:revision>
  <dcterms:created xsi:type="dcterms:W3CDTF">2021-10-12T09:47:23Z</dcterms:created>
  <dcterms:modified xsi:type="dcterms:W3CDTF">2021-11-10T10:17:15Z</dcterms:modified>
</cp:coreProperties>
</file>