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9" r:id="rId5"/>
    <p:sldId id="260" r:id="rId6"/>
    <p:sldId id="271" r:id="rId7"/>
    <p:sldId id="265" r:id="rId8"/>
    <p:sldId id="266" r:id="rId9"/>
    <p:sldId id="263" r:id="rId10"/>
    <p:sldId id="264" r:id="rId11"/>
    <p:sldId id="269" r:id="rId12"/>
    <p:sldId id="261"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77" y="9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85880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5820D9-CCA2-4FA7-8D12-4541EEBDD84F}"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82208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57690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7136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558827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66109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424469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234270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24828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27695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01598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820D9-CCA2-4FA7-8D12-4541EEBDD84F}"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2412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820D9-CCA2-4FA7-8D12-4541EEBDD84F}" type="datetimeFigureOut">
              <a:rPr lang="en-GB" smtClean="0"/>
              <a:t>01/02/2022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11558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20072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77331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C5820D9-CCA2-4FA7-8D12-4541EEBDD84F}" type="datetimeFigureOut">
              <a:rPr lang="en-GB" smtClean="0"/>
              <a:t>01/02/2022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250517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5820D9-CCA2-4FA7-8D12-4541EEBDD84F}"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55592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C5820D9-CCA2-4FA7-8D12-4541EEBDD84F}" type="datetimeFigureOut">
              <a:rPr lang="en-GB" smtClean="0"/>
              <a:t>01/02/2022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ADF3CC-3696-405B-9687-6EBC78FF574C}" type="slidenum">
              <a:rPr lang="en-GB" smtClean="0"/>
              <a:t>‹#›</a:t>
            </a:fld>
            <a:endParaRPr lang="en-GB"/>
          </a:p>
        </p:txBody>
      </p:sp>
    </p:spTree>
    <p:extLst>
      <p:ext uri="{BB962C8B-B14F-4D97-AF65-F5344CB8AC3E}">
        <p14:creationId xmlns:p14="http://schemas.microsoft.com/office/powerpoint/2010/main" val="6700522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1eDUXepmNL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76519"/>
            <a:ext cx="8825658" cy="1287888"/>
          </a:xfrm>
        </p:spPr>
        <p:txBody>
          <a:bodyPr/>
          <a:lstStyle/>
          <a:p>
            <a:r>
              <a:rPr lang="en-GB" dirty="0">
                <a:latin typeface="Comic Sans MS" panose="030F0702030302020204" pitchFamily="66" charset="0"/>
              </a:rPr>
              <a:t>        St. Brigid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844" y="1893194"/>
            <a:ext cx="3258355" cy="4488813"/>
          </a:xfrm>
          <a:prstGeom prst="rect">
            <a:avLst/>
          </a:prstGeom>
        </p:spPr>
      </p:pic>
    </p:spTree>
    <p:extLst>
      <p:ext uri="{BB962C8B-B14F-4D97-AF65-F5344CB8AC3E}">
        <p14:creationId xmlns:p14="http://schemas.microsoft.com/office/powerpoint/2010/main" val="17009003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St. Brigid’s Cross</a:t>
            </a:r>
          </a:p>
        </p:txBody>
      </p:sp>
      <p:sp>
        <p:nvSpPr>
          <p:cNvPr id="3" name="Content Placeholder 2"/>
          <p:cNvSpPr>
            <a:spLocks noGrp="1"/>
          </p:cNvSpPr>
          <p:nvPr>
            <p:ph idx="1"/>
          </p:nvPr>
        </p:nvSpPr>
        <p:spPr>
          <a:xfrm>
            <a:off x="489398" y="1442434"/>
            <a:ext cx="9465972" cy="5164428"/>
          </a:xfrm>
        </p:spPr>
        <p:txBody>
          <a:bodyPr>
            <a:normAutofit fontScale="77500" lnSpcReduction="20000"/>
          </a:bodyPr>
          <a:lstStyle/>
          <a:p>
            <a:r>
              <a:rPr lang="en-GB" sz="3600" dirty="0">
                <a:latin typeface="Comic Sans MS" panose="030F0702030302020204" pitchFamily="66" charset="0"/>
              </a:rPr>
              <a:t>Many people make St. Brigid crosses on her feast day-1st February.</a:t>
            </a:r>
          </a:p>
          <a:p>
            <a:r>
              <a:rPr lang="en-GB" sz="3600" dirty="0">
                <a:latin typeface="Comic Sans MS" panose="030F0702030302020204" pitchFamily="66" charset="0"/>
              </a:rPr>
              <a:t>The crosses are made out of rushes that are pulled rather than cut. St. Brigid and her cross are linked together by the story that she wove this form of a cross at the death bed of a pagan chieftain. The sick man asked Brigid what she was doing. She began to explain the meaning of the cross and how Jesus died on it out of love for us. The man who was dying believed in God at that moment and asked to be baptized. </a:t>
            </a:r>
          </a:p>
          <a:p>
            <a:pPr marL="0" indent="0">
              <a:buNone/>
            </a:pPr>
            <a:endParaRPr lang="en-GB" sz="3600" dirty="0">
              <a:latin typeface="Comic Sans MS" panose="030F0702030302020204" pitchFamily="66" charset="0"/>
            </a:endParaRPr>
          </a:p>
          <a:p>
            <a:r>
              <a:rPr lang="en-GB" sz="1800" dirty="0">
                <a:latin typeface="Comic Sans MS" panose="030F0702030302020204" pitchFamily="66" charset="0"/>
              </a:rPr>
              <a:t>Link: How to make a St. Brigid’s cross  </a:t>
            </a:r>
            <a:r>
              <a:rPr lang="en-GB" sz="1800" dirty="0">
                <a:latin typeface="Comic Sans MS" panose="030F0702030302020204" pitchFamily="66" charset="0"/>
                <a:hlinkClick r:id="rId2"/>
              </a:rPr>
              <a:t>https://www.youtube.com/watch?v=1eDUXepmNLY</a:t>
            </a:r>
            <a:r>
              <a:rPr lang="en-GB" sz="1800" dirty="0">
                <a:latin typeface="Comic Sans MS" panose="030F0702030302020204" pitchFamily="66" charset="0"/>
              </a:rPr>
              <a:t> </a:t>
            </a:r>
            <a:br>
              <a:rPr lang="en-GB" sz="3600" dirty="0">
                <a:latin typeface="Comic Sans MS" panose="030F0702030302020204" pitchFamily="66" charset="0"/>
              </a:rPr>
            </a:br>
            <a:endParaRPr lang="en-GB" sz="3600"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0823" y="1339403"/>
            <a:ext cx="2391177" cy="3915177"/>
          </a:xfrm>
          <a:prstGeom prst="rect">
            <a:avLst/>
          </a:prstGeom>
        </p:spPr>
      </p:pic>
    </p:spTree>
    <p:extLst>
      <p:ext uri="{BB962C8B-B14F-4D97-AF65-F5344CB8AC3E}">
        <p14:creationId xmlns:p14="http://schemas.microsoft.com/office/powerpoint/2010/main" val="340327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Poem about how the pagan chieftain who came to know Jesus</a:t>
            </a:r>
          </a:p>
        </p:txBody>
      </p:sp>
      <p:sp>
        <p:nvSpPr>
          <p:cNvPr id="3" name="Content Placeholder 2"/>
          <p:cNvSpPr>
            <a:spLocks noGrp="1"/>
          </p:cNvSpPr>
          <p:nvPr>
            <p:ph idx="1"/>
          </p:nvPr>
        </p:nvSpPr>
        <p:spPr>
          <a:xfrm>
            <a:off x="412124" y="1853248"/>
            <a:ext cx="9637729" cy="4895282"/>
          </a:xfrm>
        </p:spPr>
        <p:txBody>
          <a:bodyPr>
            <a:normAutofit fontScale="85000" lnSpcReduction="20000"/>
          </a:bodyPr>
          <a:lstStyle/>
          <a:p>
            <a:r>
              <a:rPr lang="en-IE" sz="2800" dirty="0">
                <a:latin typeface="Comic Sans MS" panose="030F0702030302020204" pitchFamily="66" charset="0"/>
              </a:rPr>
              <a:t>Brigid wove a cross of rushes by a dying chieftain's bed"</a:t>
            </a:r>
            <a:br>
              <a:rPr lang="en-IE" sz="2800" dirty="0">
                <a:latin typeface="Comic Sans MS" panose="030F0702030302020204" pitchFamily="66" charset="0"/>
              </a:rPr>
            </a:br>
            <a:r>
              <a:rPr lang="en-IE" sz="2800" dirty="0">
                <a:latin typeface="Comic Sans MS" panose="030F0702030302020204" pitchFamily="66" charset="0"/>
              </a:rPr>
              <a:t>"Brigid what is that you're making</a:t>
            </a:r>
            <a:br>
              <a:rPr lang="en-IE" sz="2800" dirty="0">
                <a:latin typeface="Comic Sans MS" panose="030F0702030302020204" pitchFamily="66" charset="0"/>
              </a:rPr>
            </a:br>
            <a:r>
              <a:rPr lang="en-IE" sz="2800" dirty="0">
                <a:latin typeface="Comic Sans MS" panose="030F0702030302020204" pitchFamily="66" charset="0"/>
              </a:rPr>
              <a:t>From the rushes there?", he said.</a:t>
            </a:r>
            <a:br>
              <a:rPr lang="en-IE" sz="2800" dirty="0">
                <a:latin typeface="Comic Sans MS" panose="030F0702030302020204" pitchFamily="66" charset="0"/>
              </a:rPr>
            </a:br>
            <a:r>
              <a:rPr lang="en-IE" sz="2800" dirty="0">
                <a:latin typeface="Comic Sans MS" panose="030F0702030302020204" pitchFamily="66" charset="0"/>
              </a:rPr>
              <a:t>Brigid said, "A cross I'm weaving, like the cross where Jesus died."</a:t>
            </a:r>
            <a:br>
              <a:rPr lang="en-IE" sz="2800" dirty="0">
                <a:latin typeface="Comic Sans MS" panose="030F0702030302020204" pitchFamily="66" charset="0"/>
              </a:rPr>
            </a:br>
            <a:r>
              <a:rPr lang="en-IE" sz="2800" dirty="0">
                <a:latin typeface="Comic Sans MS" panose="030F0702030302020204" pitchFamily="66" charset="0"/>
              </a:rPr>
              <a:t>"Who was Jesus?" asked the chieftain,</a:t>
            </a:r>
            <a:br>
              <a:rPr lang="en-IE" sz="2800" dirty="0">
                <a:latin typeface="Comic Sans MS" panose="030F0702030302020204" pitchFamily="66" charset="0"/>
              </a:rPr>
            </a:br>
            <a:r>
              <a:rPr lang="en-IE" sz="2800" dirty="0">
                <a:latin typeface="Comic Sans MS" panose="030F0702030302020204" pitchFamily="66" charset="0"/>
              </a:rPr>
              <a:t>"Why was this man crucified?"</a:t>
            </a:r>
            <a:br>
              <a:rPr lang="en-IE" sz="2800" dirty="0">
                <a:latin typeface="Comic Sans MS" panose="030F0702030302020204" pitchFamily="66" charset="0"/>
              </a:rPr>
            </a:br>
            <a:r>
              <a:rPr lang="en-IE" sz="2800" dirty="0">
                <a:latin typeface="Comic Sans MS" panose="030F0702030302020204" pitchFamily="66" charset="0"/>
              </a:rPr>
              <a:t>Brigid told the gospel story to a dying pagan King.</a:t>
            </a:r>
            <a:br>
              <a:rPr lang="en-IE" sz="2800" dirty="0">
                <a:latin typeface="Comic Sans MS" panose="030F0702030302020204" pitchFamily="66" charset="0"/>
              </a:rPr>
            </a:br>
            <a:r>
              <a:rPr lang="en-IE" sz="2800" dirty="0">
                <a:latin typeface="Comic Sans MS" panose="030F0702030302020204" pitchFamily="66" charset="0"/>
              </a:rPr>
              <a:t>Lying silently he listened,</a:t>
            </a:r>
            <a:br>
              <a:rPr lang="en-IE" sz="2800" dirty="0">
                <a:latin typeface="Comic Sans MS" panose="030F0702030302020204" pitchFamily="66" charset="0"/>
              </a:rPr>
            </a:br>
            <a:r>
              <a:rPr lang="en-IE" sz="2800" dirty="0">
                <a:latin typeface="Comic Sans MS" panose="030F0702030302020204" pitchFamily="66" charset="0"/>
              </a:rPr>
              <a:t>Never saying anything.</a:t>
            </a:r>
            <a:br>
              <a:rPr lang="en-IE" sz="2800" dirty="0">
                <a:latin typeface="Comic Sans MS" panose="030F0702030302020204" pitchFamily="66" charset="0"/>
              </a:rPr>
            </a:br>
            <a:r>
              <a:rPr lang="en-IE" sz="2800" dirty="0">
                <a:latin typeface="Comic Sans MS" panose="030F0702030302020204" pitchFamily="66" charset="0"/>
              </a:rPr>
              <a:t>Then he kissed the cross of rushes</a:t>
            </a:r>
            <a:br>
              <a:rPr lang="en-IE" sz="2800" dirty="0">
                <a:latin typeface="Comic Sans MS" panose="030F0702030302020204" pitchFamily="66" charset="0"/>
              </a:rPr>
            </a:br>
            <a:r>
              <a:rPr lang="en-IE" sz="2800" dirty="0">
                <a:latin typeface="Comic Sans MS" panose="030F0702030302020204" pitchFamily="66" charset="0"/>
              </a:rPr>
              <a:t>Saying "Brigid, thanks to you,</a:t>
            </a:r>
            <a:br>
              <a:rPr lang="en-IE" sz="2800" dirty="0">
                <a:latin typeface="Comic Sans MS" panose="030F0702030302020204" pitchFamily="66" charset="0"/>
              </a:rPr>
            </a:br>
            <a:r>
              <a:rPr lang="en-IE" sz="2800" dirty="0">
                <a:latin typeface="Comic Sans MS" panose="030F0702030302020204" pitchFamily="66" charset="0"/>
              </a:rPr>
              <a:t>I have come to love this Jesus,</a:t>
            </a:r>
            <a:br>
              <a:rPr lang="en-IE" sz="2800" dirty="0">
                <a:latin typeface="Comic Sans MS" panose="030F0702030302020204" pitchFamily="66" charset="0"/>
              </a:rPr>
            </a:br>
            <a:r>
              <a:rPr lang="en-IE" sz="2800" dirty="0">
                <a:latin typeface="Comic Sans MS" panose="030F0702030302020204" pitchFamily="66" charset="0"/>
              </a:rPr>
              <a:t>I will follow his way too!"</a:t>
            </a:r>
            <a:endParaRPr lang="en-GB" sz="2800" dirty="0">
              <a:latin typeface="Comic Sans MS" panose="030F0702030302020204" pitchFamily="66" charset="0"/>
            </a:endParaRPr>
          </a:p>
          <a:p>
            <a:r>
              <a:rPr lang="en-IE" sz="2800" dirty="0">
                <a:latin typeface="Comic Sans MS" panose="030F0702030302020204" pitchFamily="66" charset="0"/>
              </a:rPr>
              <a:t>By Emma Finnegan</a:t>
            </a:r>
            <a:endParaRPr lang="en-GB" sz="2800" dirty="0">
              <a:latin typeface="Comic Sans MS" panose="030F0702030302020204" pitchFamily="66" charset="0"/>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8693" y="3253778"/>
            <a:ext cx="2910625" cy="3288690"/>
          </a:xfrm>
          <a:prstGeom prst="rect">
            <a:avLst/>
          </a:prstGeom>
        </p:spPr>
      </p:pic>
    </p:spTree>
    <p:extLst>
      <p:ext uri="{BB962C8B-B14F-4D97-AF65-F5344CB8AC3E}">
        <p14:creationId xmlns:p14="http://schemas.microsoft.com/office/powerpoint/2010/main" val="121820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5" y="412124"/>
            <a:ext cx="7894748" cy="6297769"/>
          </a:xfrm>
        </p:spPr>
        <p:txBody>
          <a:bodyPr>
            <a:normAutofit fontScale="85000" lnSpcReduction="20000"/>
          </a:bodyPr>
          <a:lstStyle/>
          <a:p>
            <a:r>
              <a:rPr lang="en-GB" sz="3600" dirty="0">
                <a:latin typeface="Comic Sans MS" panose="030F0702030302020204" pitchFamily="66" charset="0"/>
              </a:rPr>
              <a:t>Brigid is thought to have died on 1 </a:t>
            </a:r>
            <a:r>
              <a:rPr lang="en-GB" sz="4000" dirty="0">
                <a:latin typeface="Comic Sans MS" panose="030F0702030302020204" pitchFamily="66" charset="0"/>
              </a:rPr>
              <a:t>February 524 AD when she was in her early seventies. She </a:t>
            </a:r>
            <a:r>
              <a:rPr lang="en-GB" sz="4000" dirty="0">
                <a:latin typeface="Comic Sans MS" panose="030F0702030302020204" pitchFamily="66" charset="0"/>
                <a:ea typeface="Times New Roman" panose="02020603050405020304" pitchFamily="18" charset="0"/>
              </a:rPr>
              <a:t>was buried in a tomb before the High Altar of her Abbey church. After some time, her remains were exhumed and moved to Downpatrick to rest with the two other patron saints of Ireland, St. Patrick and St. </a:t>
            </a:r>
            <a:r>
              <a:rPr lang="en-GB" sz="4000" dirty="0" err="1">
                <a:latin typeface="Comic Sans MS" panose="030F0702030302020204" pitchFamily="66" charset="0"/>
                <a:ea typeface="Times New Roman" panose="02020603050405020304" pitchFamily="18" charset="0"/>
              </a:rPr>
              <a:t>Columcille</a:t>
            </a:r>
            <a:r>
              <a:rPr lang="en-GB" sz="4000" dirty="0">
                <a:latin typeface="Comic Sans MS" panose="030F0702030302020204" pitchFamily="66" charset="0"/>
                <a:ea typeface="Times New Roman" panose="02020603050405020304" pitchFamily="18" charset="0"/>
              </a:rPr>
              <a:t>. St. Brigid is the female patron saint of Ireland. She is also known as </a:t>
            </a:r>
            <a:r>
              <a:rPr lang="en-GB" sz="4000" dirty="0" err="1">
                <a:latin typeface="Comic Sans MS" panose="030F0702030302020204" pitchFamily="66" charset="0"/>
                <a:ea typeface="Times New Roman" panose="02020603050405020304" pitchFamily="18" charset="0"/>
              </a:rPr>
              <a:t>Muire</a:t>
            </a:r>
            <a:r>
              <a:rPr lang="en-GB" sz="4000" dirty="0">
                <a:latin typeface="Comic Sans MS" panose="030F0702030302020204" pitchFamily="66" charset="0"/>
                <a:ea typeface="Times New Roman" panose="02020603050405020304" pitchFamily="18" charset="0"/>
              </a:rPr>
              <a:t> na </a:t>
            </a:r>
            <a:r>
              <a:rPr lang="en-GB" sz="4000" dirty="0" err="1">
                <a:latin typeface="Comic Sans MS" panose="030F0702030302020204" pitchFamily="66" charset="0"/>
                <a:ea typeface="Times New Roman" panose="02020603050405020304" pitchFamily="18" charset="0"/>
              </a:rPr>
              <a:t>nGael</a:t>
            </a:r>
            <a:r>
              <a:rPr lang="en-GB" sz="4000" dirty="0">
                <a:latin typeface="Comic Sans MS" panose="030F0702030302020204" pitchFamily="66" charset="0"/>
                <a:ea typeface="Times New Roman" panose="02020603050405020304" pitchFamily="18" charset="0"/>
              </a:rPr>
              <a:t> or Mary of the Gael which means Our Lady of the Irish. </a:t>
            </a:r>
            <a:endParaRPr lang="en-GB" sz="400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962" y="44450"/>
            <a:ext cx="4001038" cy="6769100"/>
          </a:xfrm>
          <a:prstGeom prst="rect">
            <a:avLst/>
          </a:prstGeom>
        </p:spPr>
      </p:pic>
    </p:spTree>
    <p:extLst>
      <p:ext uri="{BB962C8B-B14F-4D97-AF65-F5344CB8AC3E}">
        <p14:creationId xmlns:p14="http://schemas.microsoft.com/office/powerpoint/2010/main" val="2390917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St. Brigid’s feast day is celebrated on 1</a:t>
            </a:r>
            <a:r>
              <a:rPr lang="en-GB" baseline="30000" dirty="0">
                <a:latin typeface="Comic Sans MS" panose="030F0702030302020204" pitchFamily="66" charset="0"/>
              </a:rPr>
              <a:t>st</a:t>
            </a:r>
            <a:r>
              <a:rPr lang="en-GB" dirty="0">
                <a:latin typeface="Comic Sans MS" panose="030F0702030302020204" pitchFamily="66" charset="0"/>
              </a:rPr>
              <a:t> February every year, the first day of spring.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051" y="2614412"/>
            <a:ext cx="5692462" cy="4033502"/>
          </a:xfrm>
          <a:prstGeom prst="rect">
            <a:avLst/>
          </a:prstGeom>
        </p:spPr>
      </p:pic>
    </p:spTree>
    <p:extLst>
      <p:ext uri="{BB962C8B-B14F-4D97-AF65-F5344CB8AC3E}">
        <p14:creationId xmlns:p14="http://schemas.microsoft.com/office/powerpoint/2010/main" val="880237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Her early life</a:t>
            </a:r>
          </a:p>
        </p:txBody>
      </p:sp>
      <p:sp>
        <p:nvSpPr>
          <p:cNvPr id="3" name="Content Placeholder 2"/>
          <p:cNvSpPr>
            <a:spLocks noGrp="1"/>
          </p:cNvSpPr>
          <p:nvPr>
            <p:ph idx="1"/>
          </p:nvPr>
        </p:nvSpPr>
        <p:spPr>
          <a:xfrm>
            <a:off x="450762" y="1468192"/>
            <a:ext cx="8203842" cy="5228822"/>
          </a:xfrm>
        </p:spPr>
        <p:txBody>
          <a:bodyPr>
            <a:normAutofit lnSpcReduction="10000"/>
          </a:bodyPr>
          <a:lstStyle/>
          <a:p>
            <a:r>
              <a:rPr lang="en-GB" sz="3600" dirty="0">
                <a:latin typeface="Comic Sans MS" panose="030F0702030302020204" pitchFamily="66" charset="0"/>
              </a:rPr>
              <a:t>Brigid was born sometime between 452 and 456 AD in </a:t>
            </a:r>
            <a:r>
              <a:rPr lang="en-GB" sz="3600" dirty="0" err="1">
                <a:latin typeface="Comic Sans MS" panose="030F0702030302020204" pitchFamily="66" charset="0"/>
              </a:rPr>
              <a:t>Faughart</a:t>
            </a:r>
            <a:r>
              <a:rPr lang="en-GB" sz="3600" dirty="0">
                <a:latin typeface="Comic Sans MS" panose="030F0702030302020204" pitchFamily="66" charset="0"/>
              </a:rPr>
              <a:t>, a few miles from Dundalk in Co. Louth.</a:t>
            </a:r>
          </a:p>
          <a:p>
            <a:r>
              <a:rPr lang="en-GB" sz="3600" dirty="0">
                <a:latin typeface="Comic Sans MS" panose="030F0702030302020204" pitchFamily="66" charset="0"/>
              </a:rPr>
              <a:t>It is thought by some people that Brigid’s mother, </a:t>
            </a:r>
            <a:r>
              <a:rPr lang="en-GB" sz="3600" dirty="0" err="1">
                <a:latin typeface="Comic Sans MS" panose="030F0702030302020204" pitchFamily="66" charset="0"/>
              </a:rPr>
              <a:t>Brocseach</a:t>
            </a:r>
            <a:r>
              <a:rPr lang="en-GB" sz="3600" dirty="0">
                <a:latin typeface="Comic Sans MS" panose="030F0702030302020204" pitchFamily="66" charset="0"/>
              </a:rPr>
              <a:t> was a slave in </a:t>
            </a:r>
            <a:r>
              <a:rPr lang="en-GB" sz="3600" dirty="0" err="1">
                <a:latin typeface="Comic Sans MS" panose="030F0702030302020204" pitchFamily="66" charset="0"/>
              </a:rPr>
              <a:t>Dubtach’s</a:t>
            </a:r>
            <a:r>
              <a:rPr lang="en-GB" sz="3600" dirty="0">
                <a:latin typeface="Comic Sans MS" panose="030F0702030302020204" pitchFamily="66" charset="0"/>
              </a:rPr>
              <a:t> household. </a:t>
            </a:r>
          </a:p>
          <a:p>
            <a:r>
              <a:rPr lang="en-GB" sz="3600" dirty="0">
                <a:latin typeface="Comic Sans MS" panose="030F0702030302020204" pitchFamily="66" charset="0"/>
              </a:rPr>
              <a:t>Brigid spent her time cooking, cleaning, washing and feeding the animals on her father’s farm.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4299" y="1300767"/>
            <a:ext cx="3615690" cy="4758744"/>
          </a:xfrm>
          <a:prstGeom prst="rect">
            <a:avLst/>
          </a:prstGeom>
        </p:spPr>
      </p:pic>
    </p:spTree>
    <p:extLst>
      <p:ext uri="{BB962C8B-B14F-4D97-AF65-F5344CB8AC3E}">
        <p14:creationId xmlns:p14="http://schemas.microsoft.com/office/powerpoint/2010/main" val="4274599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Her early life</a:t>
            </a:r>
          </a:p>
        </p:txBody>
      </p:sp>
      <p:sp>
        <p:nvSpPr>
          <p:cNvPr id="3" name="Content Placeholder 2"/>
          <p:cNvSpPr>
            <a:spLocks noGrp="1"/>
          </p:cNvSpPr>
          <p:nvPr>
            <p:ph idx="1"/>
          </p:nvPr>
        </p:nvSpPr>
        <p:spPr>
          <a:xfrm>
            <a:off x="425004" y="1506828"/>
            <a:ext cx="8538692" cy="4741571"/>
          </a:xfrm>
        </p:spPr>
        <p:txBody>
          <a:bodyPr>
            <a:normAutofit/>
          </a:bodyPr>
          <a:lstStyle/>
          <a:p>
            <a:r>
              <a:rPr lang="en-GB" sz="3600" dirty="0">
                <a:latin typeface="Comic Sans MS" panose="030F0702030302020204" pitchFamily="66" charset="0"/>
              </a:rPr>
              <a:t>Brigid’s father was a wealthy pagan chieftain called </a:t>
            </a:r>
            <a:r>
              <a:rPr lang="en-GB" sz="3600" dirty="0" err="1">
                <a:latin typeface="Comic Sans MS" panose="030F0702030302020204" pitchFamily="66" charset="0"/>
              </a:rPr>
              <a:t>Dubtach</a:t>
            </a:r>
            <a:r>
              <a:rPr lang="en-GB" sz="3600" dirty="0">
                <a:latin typeface="Comic Sans MS" panose="030F0702030302020204" pitchFamily="66" charset="0"/>
              </a:rPr>
              <a:t>. It is said that Brigid really annoyed her father because she was so generous. She kept giving away his valuable goods to the poor and needy.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9606" y="1635617"/>
            <a:ext cx="2665926" cy="4340180"/>
          </a:xfrm>
          <a:prstGeom prst="rect">
            <a:avLst/>
          </a:prstGeom>
        </p:spPr>
      </p:pic>
    </p:spTree>
    <p:extLst>
      <p:ext uri="{BB962C8B-B14F-4D97-AF65-F5344CB8AC3E}">
        <p14:creationId xmlns:p14="http://schemas.microsoft.com/office/powerpoint/2010/main" val="2825563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Her early life</a:t>
            </a:r>
          </a:p>
        </p:txBody>
      </p:sp>
      <p:sp>
        <p:nvSpPr>
          <p:cNvPr id="3" name="Content Placeholder 2"/>
          <p:cNvSpPr>
            <a:spLocks noGrp="1"/>
          </p:cNvSpPr>
          <p:nvPr>
            <p:ph idx="1"/>
          </p:nvPr>
        </p:nvSpPr>
        <p:spPr>
          <a:xfrm>
            <a:off x="646112" y="1313646"/>
            <a:ext cx="8665313" cy="4934754"/>
          </a:xfrm>
        </p:spPr>
        <p:txBody>
          <a:bodyPr>
            <a:normAutofit/>
          </a:bodyPr>
          <a:lstStyle/>
          <a:p>
            <a:r>
              <a:rPr lang="en-GB" sz="3600" dirty="0">
                <a:latin typeface="Comic Sans MS" panose="030F0702030302020204" pitchFamily="66" charset="0"/>
              </a:rPr>
              <a:t> Eventually, </a:t>
            </a:r>
            <a:r>
              <a:rPr lang="en-GB" sz="3600" dirty="0" err="1">
                <a:latin typeface="Comic Sans MS" panose="030F0702030302020204" pitchFamily="66" charset="0"/>
              </a:rPr>
              <a:t>Dubtach</a:t>
            </a:r>
            <a:r>
              <a:rPr lang="en-GB" sz="3600" dirty="0">
                <a:latin typeface="Comic Sans MS" panose="030F0702030302020204" pitchFamily="66" charset="0"/>
              </a:rPr>
              <a:t> got very frustrated with Brigid and went to the King of Leinster and offered to sell Brigid to him.</a:t>
            </a:r>
          </a:p>
          <a:p>
            <a:r>
              <a:rPr lang="en-GB" sz="3600" dirty="0">
                <a:latin typeface="Comic Sans MS" panose="030F0702030302020204" pitchFamily="66" charset="0"/>
              </a:rPr>
              <a:t>However, while </a:t>
            </a:r>
            <a:r>
              <a:rPr lang="en-GB" sz="3600" dirty="0" err="1">
                <a:latin typeface="Comic Sans MS" panose="030F0702030302020204" pitchFamily="66" charset="0"/>
              </a:rPr>
              <a:t>Dubtach</a:t>
            </a:r>
            <a:r>
              <a:rPr lang="en-GB" sz="3600" dirty="0">
                <a:latin typeface="Comic Sans MS" panose="030F0702030302020204" pitchFamily="66" charset="0"/>
              </a:rPr>
              <a:t> was working out a deal with the king, Brigid, who was waiting outside, managed to give away his valuable sword to a beggar.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758" y="3136810"/>
            <a:ext cx="2635876" cy="3111590"/>
          </a:xfrm>
          <a:prstGeom prst="rect">
            <a:avLst/>
          </a:prstGeom>
        </p:spPr>
      </p:pic>
      <p:pic>
        <p:nvPicPr>
          <p:cNvPr id="5" name="Picture 4"/>
          <p:cNvPicPr>
            <a:picLocks noChangeAspect="1"/>
          </p:cNvPicPr>
          <p:nvPr/>
        </p:nvPicPr>
        <p:blipFill>
          <a:blip r:embed="rId3"/>
          <a:stretch>
            <a:fillRect/>
          </a:stretch>
        </p:blipFill>
        <p:spPr>
          <a:xfrm>
            <a:off x="10049854" y="399893"/>
            <a:ext cx="1936064" cy="2424186"/>
          </a:xfrm>
          <a:prstGeom prst="rect">
            <a:avLst/>
          </a:prstGeom>
        </p:spPr>
      </p:pic>
    </p:spTree>
    <p:extLst>
      <p:ext uri="{BB962C8B-B14F-4D97-AF65-F5344CB8AC3E}">
        <p14:creationId xmlns:p14="http://schemas.microsoft.com/office/powerpoint/2010/main" val="23368403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56894" cy="1400530"/>
          </a:xfrm>
        </p:spPr>
        <p:txBody>
          <a:bodyPr/>
          <a:lstStyle/>
          <a:p>
            <a:r>
              <a:rPr lang="en-GB" dirty="0">
                <a:latin typeface="Comic Sans MS" panose="030F0702030302020204" pitchFamily="66" charset="0"/>
              </a:rPr>
              <a:t>Her early life </a:t>
            </a:r>
          </a:p>
        </p:txBody>
      </p:sp>
      <p:sp>
        <p:nvSpPr>
          <p:cNvPr id="3" name="Content Placeholder 2"/>
          <p:cNvSpPr>
            <a:spLocks noGrp="1"/>
          </p:cNvSpPr>
          <p:nvPr>
            <p:ph idx="1"/>
          </p:nvPr>
        </p:nvSpPr>
        <p:spPr>
          <a:xfrm>
            <a:off x="2408662" y="1115122"/>
            <a:ext cx="9684599" cy="5742878"/>
          </a:xfrm>
        </p:spPr>
        <p:txBody>
          <a:bodyPr>
            <a:normAutofit fontScale="92500" lnSpcReduction="20000"/>
          </a:bodyPr>
          <a:lstStyle/>
          <a:p>
            <a:r>
              <a:rPr lang="en-GB" sz="3600" dirty="0">
                <a:latin typeface="Comic Sans MS" panose="030F0702030302020204" pitchFamily="66" charset="0"/>
              </a:rPr>
              <a:t>When the King learned of what Brigid had done, he admired her courage and determination. He decided to let her go free.</a:t>
            </a:r>
          </a:p>
          <a:p>
            <a:r>
              <a:rPr lang="en-GB" sz="3600" dirty="0">
                <a:latin typeface="Comic Sans MS" panose="030F0702030302020204" pitchFamily="66" charset="0"/>
              </a:rPr>
              <a:t>Brigid was a very holy woman and spent a lot of time in prayer. She decided to become a nun. She wanted to spend her life working for God by looking after poor, sick and elderly people. </a:t>
            </a:r>
          </a:p>
          <a:p>
            <a:r>
              <a:rPr lang="en-GB" sz="3600" dirty="0">
                <a:latin typeface="Comic Sans MS" panose="030F0702030302020204" pitchFamily="66" charset="0"/>
              </a:rPr>
              <a:t>Legend has it Brigid prayed that her beauty be taken so no one would want to marry her and her prayer was granted. It was not until after she made her final vows as a nun that her beauty was returned.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5122"/>
            <a:ext cx="2471937" cy="5742878"/>
          </a:xfrm>
          <a:prstGeom prst="rect">
            <a:avLst/>
          </a:prstGeom>
        </p:spPr>
      </p:pic>
    </p:spTree>
    <p:extLst>
      <p:ext uri="{BB962C8B-B14F-4D97-AF65-F5344CB8AC3E}">
        <p14:creationId xmlns:p14="http://schemas.microsoft.com/office/powerpoint/2010/main" val="26398566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latin typeface="Comic Sans MS" panose="030F0702030302020204" pitchFamily="66" charset="0"/>
            </a:endParaRPr>
          </a:p>
        </p:txBody>
      </p:sp>
      <p:sp>
        <p:nvSpPr>
          <p:cNvPr id="3" name="Content Placeholder 2"/>
          <p:cNvSpPr>
            <a:spLocks noGrp="1"/>
          </p:cNvSpPr>
          <p:nvPr>
            <p:ph idx="1"/>
          </p:nvPr>
        </p:nvSpPr>
        <p:spPr>
          <a:xfrm>
            <a:off x="231820" y="1352282"/>
            <a:ext cx="9465972" cy="4896117"/>
          </a:xfrm>
        </p:spPr>
        <p:txBody>
          <a:bodyPr>
            <a:normAutofit/>
          </a:bodyPr>
          <a:lstStyle/>
          <a:p>
            <a:r>
              <a:rPr lang="en-GB" sz="3600" dirty="0">
                <a:latin typeface="Comic Sans MS" panose="030F0702030302020204" pitchFamily="66" charset="0"/>
              </a:rPr>
              <a:t>She travelled to Croghan hill in Co. Offaly and asked St. Mac </a:t>
            </a:r>
            <a:r>
              <a:rPr lang="en-GB" sz="3600" dirty="0" err="1">
                <a:latin typeface="Comic Sans MS" panose="030F0702030302020204" pitchFamily="66" charset="0"/>
              </a:rPr>
              <a:t>Caille</a:t>
            </a:r>
            <a:r>
              <a:rPr lang="en-GB" sz="3600" dirty="0">
                <a:latin typeface="Comic Sans MS" panose="030F0702030302020204" pitchFamily="66" charset="0"/>
              </a:rPr>
              <a:t> who was a bishop there to admit her into religious life.</a:t>
            </a:r>
          </a:p>
          <a:p>
            <a:r>
              <a:rPr lang="en-GB" sz="3600" dirty="0">
                <a:latin typeface="Comic Sans MS" panose="030F0702030302020204" pitchFamily="66" charset="0"/>
              </a:rPr>
              <a:t>St. Mac </a:t>
            </a:r>
            <a:r>
              <a:rPr lang="en-GB" sz="3600" dirty="0" err="1">
                <a:latin typeface="Comic Sans MS" panose="030F0702030302020204" pitchFamily="66" charset="0"/>
              </a:rPr>
              <a:t>Caille</a:t>
            </a:r>
            <a:r>
              <a:rPr lang="en-GB" sz="3600" dirty="0">
                <a:latin typeface="Comic Sans MS" panose="030F0702030302020204" pitchFamily="66" charset="0"/>
              </a:rPr>
              <a:t> granted her request.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11" y="3800340"/>
            <a:ext cx="6179692" cy="2698124"/>
          </a:xfrm>
          <a:prstGeom prst="rect">
            <a:avLst/>
          </a:prstGeom>
        </p:spPr>
      </p:pic>
      <p:sp>
        <p:nvSpPr>
          <p:cNvPr id="8" name="Rectangle 7"/>
          <p:cNvSpPr/>
          <p:nvPr/>
        </p:nvSpPr>
        <p:spPr>
          <a:xfrm>
            <a:off x="6825803" y="3800341"/>
            <a:ext cx="5083699" cy="3108543"/>
          </a:xfrm>
          <a:prstGeom prst="rect">
            <a:avLst/>
          </a:prstGeom>
        </p:spPr>
        <p:txBody>
          <a:bodyPr wrap="square">
            <a:spAutoFit/>
          </a:bodyPr>
          <a:lstStyle/>
          <a:p>
            <a:r>
              <a:rPr lang="en-GB" sz="2800" dirty="0">
                <a:solidFill>
                  <a:srgbClr val="FFFF00"/>
                </a:solidFill>
                <a:latin typeface="Comic Sans MS" panose="030F0702030302020204" pitchFamily="66" charset="0"/>
              </a:rPr>
              <a:t>Croghan Hill, the remains of an extinct volcano and also where St. Mac </a:t>
            </a:r>
            <a:r>
              <a:rPr lang="en-GB" sz="2800" dirty="0" err="1">
                <a:solidFill>
                  <a:srgbClr val="FFFF00"/>
                </a:solidFill>
                <a:latin typeface="Comic Sans MS" panose="030F0702030302020204" pitchFamily="66" charset="0"/>
              </a:rPr>
              <a:t>Caille</a:t>
            </a:r>
            <a:r>
              <a:rPr lang="en-GB" sz="2800" dirty="0">
                <a:solidFill>
                  <a:srgbClr val="FFFF00"/>
                </a:solidFill>
                <a:latin typeface="Comic Sans MS" panose="030F0702030302020204" pitchFamily="66" charset="0"/>
              </a:rPr>
              <a:t> had his church. It is said that St. Mac </a:t>
            </a:r>
            <a:r>
              <a:rPr lang="en-GB" sz="2800" dirty="0" err="1">
                <a:solidFill>
                  <a:srgbClr val="FFFF00"/>
                </a:solidFill>
                <a:latin typeface="Comic Sans MS" panose="030F0702030302020204" pitchFamily="66" charset="0"/>
              </a:rPr>
              <a:t>Caille’s</a:t>
            </a:r>
            <a:r>
              <a:rPr lang="en-GB" sz="2800" dirty="0">
                <a:solidFill>
                  <a:srgbClr val="FFFF00"/>
                </a:solidFill>
                <a:latin typeface="Comic Sans MS" panose="030F0702030302020204" pitchFamily="66" charset="0"/>
              </a:rPr>
              <a:t> mother was St. </a:t>
            </a:r>
            <a:r>
              <a:rPr lang="en-GB" sz="2800" dirty="0" err="1">
                <a:solidFill>
                  <a:srgbClr val="FFFF00"/>
                </a:solidFill>
                <a:latin typeface="Comic Sans MS" panose="030F0702030302020204" pitchFamily="66" charset="0"/>
              </a:rPr>
              <a:t>Darerca</a:t>
            </a:r>
            <a:r>
              <a:rPr lang="en-GB" sz="2800" dirty="0">
                <a:solidFill>
                  <a:srgbClr val="FFFF00"/>
                </a:solidFill>
                <a:latin typeface="Comic Sans MS" panose="030F0702030302020204" pitchFamily="66" charset="0"/>
              </a:rPr>
              <a:t>-a sister to St. Patrick</a:t>
            </a:r>
          </a:p>
        </p:txBody>
      </p:sp>
    </p:spTree>
    <p:extLst>
      <p:ext uri="{BB962C8B-B14F-4D97-AF65-F5344CB8AC3E}">
        <p14:creationId xmlns:p14="http://schemas.microsoft.com/office/powerpoint/2010/main" val="1525501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St. Brigid’s Cloak</a:t>
            </a:r>
          </a:p>
        </p:txBody>
      </p:sp>
      <p:sp>
        <p:nvSpPr>
          <p:cNvPr id="3" name="Content Placeholder 2"/>
          <p:cNvSpPr>
            <a:spLocks noGrp="1"/>
          </p:cNvSpPr>
          <p:nvPr>
            <p:ph idx="1"/>
          </p:nvPr>
        </p:nvSpPr>
        <p:spPr>
          <a:xfrm>
            <a:off x="270456" y="1313646"/>
            <a:ext cx="9890975" cy="4934754"/>
          </a:xfrm>
        </p:spPr>
        <p:txBody>
          <a:bodyPr>
            <a:noAutofit/>
          </a:bodyPr>
          <a:lstStyle/>
          <a:p>
            <a:r>
              <a:rPr lang="en-GB" sz="2800" dirty="0">
                <a:latin typeface="Comic Sans MS" panose="030F0702030302020204" pitchFamily="66" charset="0"/>
              </a:rPr>
              <a:t>St. Brigid went to the King of Leinster to ask for land to build a convent. She told the king that the place where she stood was the perfect place for a convent. It was beside a forest where they could collect firewood. There was also a lake nearby that would provide water and the land was fertile. The king laughed at her and refused to give her any land. Brigid prayed to God and asked him to soften the king’s heart. Then she smiled at the king and said “will you give me as much land as my cloak will cover?” The king thought that she was joking and because Brigid’s cloak was so small he knew that it would only cover a very small piece of land.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0834" y="228420"/>
            <a:ext cx="1972286" cy="16248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925" y="2202287"/>
            <a:ext cx="2124075" cy="3593686"/>
          </a:xfrm>
          <a:prstGeom prst="rect">
            <a:avLst/>
          </a:prstGeom>
        </p:spPr>
      </p:pic>
    </p:spTree>
    <p:extLst>
      <p:ext uri="{BB962C8B-B14F-4D97-AF65-F5344CB8AC3E}">
        <p14:creationId xmlns:p14="http://schemas.microsoft.com/office/powerpoint/2010/main" val="10934395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124" y="450762"/>
            <a:ext cx="6877318" cy="6246252"/>
          </a:xfrm>
        </p:spPr>
        <p:txBody>
          <a:bodyPr>
            <a:normAutofit/>
          </a:bodyPr>
          <a:lstStyle/>
          <a:p>
            <a:r>
              <a:rPr lang="en-GB" sz="2800" dirty="0">
                <a:latin typeface="Comic Sans MS" panose="030F0702030302020204" pitchFamily="66" charset="0"/>
              </a:rPr>
              <a:t>The king agreed and Brigid spread her cloak on the ground. The cloak grew immediately and began to cover many acres of land. The king was astonished and he realized that she had been blessed by God. The king fell to the ground and knelt before Brigid and promised her money, food and supplies. Soon afterwards, the king became a Christian and also started to help the poor. Brigid’s miracle of the cloak was the first of many miracles that she worked for the people of Ireland.</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92065" cy="6858000"/>
          </a:xfrm>
          <a:prstGeom prst="rect">
            <a:avLst/>
          </a:prstGeom>
        </p:spPr>
      </p:pic>
    </p:spTree>
    <p:extLst>
      <p:ext uri="{BB962C8B-B14F-4D97-AF65-F5344CB8AC3E}">
        <p14:creationId xmlns:p14="http://schemas.microsoft.com/office/powerpoint/2010/main" val="12224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Brigid’s Convent at Kildare</a:t>
            </a:r>
          </a:p>
        </p:txBody>
      </p:sp>
      <p:sp>
        <p:nvSpPr>
          <p:cNvPr id="3" name="Content Placeholder 2"/>
          <p:cNvSpPr>
            <a:spLocks noGrp="1"/>
          </p:cNvSpPr>
          <p:nvPr>
            <p:ph idx="1"/>
          </p:nvPr>
        </p:nvSpPr>
        <p:spPr>
          <a:xfrm>
            <a:off x="450761" y="1493950"/>
            <a:ext cx="9600073" cy="5364050"/>
          </a:xfrm>
        </p:spPr>
        <p:txBody>
          <a:bodyPr>
            <a:normAutofit lnSpcReduction="10000"/>
          </a:bodyPr>
          <a:lstStyle/>
          <a:p>
            <a:r>
              <a:rPr lang="en-GB" sz="3200" dirty="0">
                <a:latin typeface="Comic Sans MS" panose="030F0702030302020204" pitchFamily="66" charset="0"/>
              </a:rPr>
              <a:t>Brigid founded many convents all over Ireland. Her most famous convent was in Co. Kildare. Kildare comes from </a:t>
            </a:r>
            <a:r>
              <a:rPr lang="en-GB" sz="3200" i="1" dirty="0" err="1">
                <a:latin typeface="Comic Sans MS" panose="030F0702030302020204" pitchFamily="66" charset="0"/>
              </a:rPr>
              <a:t>cill-dara</a:t>
            </a:r>
            <a:r>
              <a:rPr lang="en-GB" sz="3200" dirty="0">
                <a:latin typeface="Comic Sans MS" panose="030F0702030302020204" pitchFamily="66" charset="0"/>
              </a:rPr>
              <a:t>, meaning “the church of the oak“ - Brigid's cell being under a large oak tree.</a:t>
            </a:r>
          </a:p>
          <a:p>
            <a:r>
              <a:rPr lang="en-GB" sz="3200" dirty="0">
                <a:latin typeface="Comic Sans MS" panose="030F0702030302020204" pitchFamily="66" charset="0"/>
              </a:rPr>
              <a:t>Her convent at Kildare was very popular. Many young women wanted to join. People travelled from near and far to ask Brigid for advice.</a:t>
            </a:r>
          </a:p>
          <a:p>
            <a:r>
              <a:rPr lang="en-GB" sz="3200" dirty="0">
                <a:latin typeface="Comic Sans MS" panose="030F0702030302020204" pitchFamily="66" charset="0"/>
              </a:rPr>
              <a:t>Men also wanted to join the community Brigid founded. Men and women lived and worked together there.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584" y="1712891"/>
            <a:ext cx="2348416" cy="4501166"/>
          </a:xfrm>
          <a:prstGeom prst="rect">
            <a:avLst/>
          </a:prstGeom>
        </p:spPr>
      </p:pic>
    </p:spTree>
    <p:extLst>
      <p:ext uri="{BB962C8B-B14F-4D97-AF65-F5344CB8AC3E}">
        <p14:creationId xmlns:p14="http://schemas.microsoft.com/office/powerpoint/2010/main" val="764784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428</TotalTime>
  <Words>1061</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Comic Sans MS</vt:lpstr>
      <vt:lpstr>Wingdings 3</vt:lpstr>
      <vt:lpstr>Ion</vt:lpstr>
      <vt:lpstr>        St. Brigid</vt:lpstr>
      <vt:lpstr>Her early life</vt:lpstr>
      <vt:lpstr>Her early life</vt:lpstr>
      <vt:lpstr>Her early life</vt:lpstr>
      <vt:lpstr>Her early life </vt:lpstr>
      <vt:lpstr>PowerPoint Presentation</vt:lpstr>
      <vt:lpstr>St. Brigid’s Cloak</vt:lpstr>
      <vt:lpstr>PowerPoint Presentation</vt:lpstr>
      <vt:lpstr>Brigid’s Convent at Kildare</vt:lpstr>
      <vt:lpstr>St. Brigid’s Cross</vt:lpstr>
      <vt:lpstr>Poem about how the pagan chieftain who came to know Jesus</vt:lpstr>
      <vt:lpstr>PowerPoint Presentation</vt:lpstr>
      <vt:lpstr>St. Brigid’s feast day is celebrated on 1st February every year, the first day of spring.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Brigid</dc:title>
  <dc:creator>Padraig O'Driscoll</dc:creator>
  <cp:lastModifiedBy>Hilda Campbell</cp:lastModifiedBy>
  <cp:revision>18</cp:revision>
  <dcterms:created xsi:type="dcterms:W3CDTF">2015-12-03T09:39:25Z</dcterms:created>
  <dcterms:modified xsi:type="dcterms:W3CDTF">2022-02-01T17:52:16Z</dcterms:modified>
</cp:coreProperties>
</file>